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0" r:id="rId2"/>
    <p:sldId id="267" r:id="rId3"/>
    <p:sldId id="268" r:id="rId4"/>
    <p:sldId id="273" r:id="rId5"/>
    <p:sldId id="257" r:id="rId6"/>
    <p:sldId id="258" r:id="rId7"/>
    <p:sldId id="274" r:id="rId8"/>
    <p:sldId id="269" r:id="rId9"/>
    <p:sldId id="276" r:id="rId10"/>
    <p:sldId id="275" r:id="rId11"/>
    <p:sldId id="281" r:id="rId12"/>
    <p:sldId id="283" r:id="rId13"/>
    <p:sldId id="278" r:id="rId14"/>
    <p:sldId id="270" r:id="rId15"/>
    <p:sldId id="271" r:id="rId16"/>
    <p:sldId id="260" r:id="rId17"/>
    <p:sldId id="285" r:id="rId18"/>
    <p:sldId id="261" r:id="rId19"/>
    <p:sldId id="282" r:id="rId20"/>
    <p:sldId id="264" r:id="rId21"/>
    <p:sldId id="287" r:id="rId22"/>
    <p:sldId id="266" r:id="rId23"/>
    <p:sldId id="286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erson, Michelle" initials="PM" lastIdx="1" clrIdx="0">
    <p:extLst>
      <p:ext uri="{19B8F6BF-5375-455C-9EA6-DF929625EA0E}">
        <p15:presenceInfo xmlns:p15="http://schemas.microsoft.com/office/powerpoint/2012/main" userId="S::piersonm@mccc.edu::f2183b0f-3d92-42ab-ac80-462d1147f8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5EA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1186" y="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7C6333-1D71-40BA-B0B5-BAB49233EDFB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BF6986B-9E44-4C22-8DCF-F6411E56FDD8}">
      <dgm:prSet/>
      <dgm:spPr/>
      <dgm:t>
        <a:bodyPr/>
        <a:lstStyle/>
        <a:p>
          <a:r>
            <a:rPr lang="en-US"/>
            <a:t>• AI that creates content: text, images, audio, video, code</a:t>
          </a:r>
        </a:p>
      </dgm:t>
    </dgm:pt>
    <dgm:pt modelId="{3B252EBE-4A17-4B5D-B744-A34B5A88291E}" type="parTrans" cxnId="{E7EEC718-7DB9-4EE7-8300-674D129454DC}">
      <dgm:prSet/>
      <dgm:spPr/>
      <dgm:t>
        <a:bodyPr/>
        <a:lstStyle/>
        <a:p>
          <a:endParaRPr lang="en-US"/>
        </a:p>
      </dgm:t>
    </dgm:pt>
    <dgm:pt modelId="{C950AB78-F2D2-4AE5-9E82-862A5671507B}" type="sibTrans" cxnId="{E7EEC718-7DB9-4EE7-8300-674D129454DC}">
      <dgm:prSet/>
      <dgm:spPr/>
      <dgm:t>
        <a:bodyPr/>
        <a:lstStyle/>
        <a:p>
          <a:endParaRPr lang="en-US"/>
        </a:p>
      </dgm:t>
    </dgm:pt>
    <dgm:pt modelId="{3AAB5F39-96FF-471D-A831-8B1E963C6F34}">
      <dgm:prSet/>
      <dgm:spPr/>
      <dgm:t>
        <a:bodyPr/>
        <a:lstStyle/>
        <a:p>
          <a:r>
            <a:rPr lang="en-US"/>
            <a:t>• Examples: ChatGPT, DALL·E, Bard</a:t>
          </a:r>
        </a:p>
      </dgm:t>
    </dgm:pt>
    <dgm:pt modelId="{2C95FA3B-2A39-491A-9D85-14180EA66972}" type="parTrans" cxnId="{CFCAE457-2652-467C-AB99-47D5F2107099}">
      <dgm:prSet/>
      <dgm:spPr/>
      <dgm:t>
        <a:bodyPr/>
        <a:lstStyle/>
        <a:p>
          <a:endParaRPr lang="en-US"/>
        </a:p>
      </dgm:t>
    </dgm:pt>
    <dgm:pt modelId="{88F77B4E-D38D-47EB-B487-4436D6114F19}" type="sibTrans" cxnId="{CFCAE457-2652-467C-AB99-47D5F2107099}">
      <dgm:prSet/>
      <dgm:spPr/>
      <dgm:t>
        <a:bodyPr/>
        <a:lstStyle/>
        <a:p>
          <a:endParaRPr lang="en-US"/>
        </a:p>
      </dgm:t>
    </dgm:pt>
    <dgm:pt modelId="{E313BD1F-3F32-497D-B6F0-74BD616E496D}">
      <dgm:prSet/>
      <dgm:spPr/>
      <dgm:t>
        <a:bodyPr/>
        <a:lstStyle/>
        <a:p>
          <a:r>
            <a:rPr lang="en-US"/>
            <a:t>• Based on large language models trained on massive data sets</a:t>
          </a:r>
        </a:p>
      </dgm:t>
    </dgm:pt>
    <dgm:pt modelId="{6F2392B0-18DD-44ED-AE5E-6869D4D28307}" type="parTrans" cxnId="{315CDCA6-95CD-4495-95B5-D753B016EFC4}">
      <dgm:prSet/>
      <dgm:spPr/>
      <dgm:t>
        <a:bodyPr/>
        <a:lstStyle/>
        <a:p>
          <a:endParaRPr lang="en-US"/>
        </a:p>
      </dgm:t>
    </dgm:pt>
    <dgm:pt modelId="{0ABEAA2E-4559-4B64-9484-D0FB612A6D94}" type="sibTrans" cxnId="{315CDCA6-95CD-4495-95B5-D753B016EFC4}">
      <dgm:prSet/>
      <dgm:spPr/>
      <dgm:t>
        <a:bodyPr/>
        <a:lstStyle/>
        <a:p>
          <a:endParaRPr lang="en-US"/>
        </a:p>
      </dgm:t>
    </dgm:pt>
    <dgm:pt modelId="{154EAB71-0855-4FB8-8A18-5FCA001349B0}" type="pres">
      <dgm:prSet presAssocID="{957C6333-1D71-40BA-B0B5-BAB49233EDFB}" presName="diagram" presStyleCnt="0">
        <dgm:presLayoutVars>
          <dgm:dir/>
          <dgm:resizeHandles val="exact"/>
        </dgm:presLayoutVars>
      </dgm:prSet>
      <dgm:spPr/>
    </dgm:pt>
    <dgm:pt modelId="{107D6E60-572F-4CB9-91D7-75000455419F}" type="pres">
      <dgm:prSet presAssocID="{2BF6986B-9E44-4C22-8DCF-F6411E56FDD8}" presName="node" presStyleLbl="node1" presStyleIdx="0" presStyleCnt="3">
        <dgm:presLayoutVars>
          <dgm:bulletEnabled val="1"/>
        </dgm:presLayoutVars>
      </dgm:prSet>
      <dgm:spPr/>
    </dgm:pt>
    <dgm:pt modelId="{AAF1C85D-B364-49DB-AC70-9061205225CE}" type="pres">
      <dgm:prSet presAssocID="{C950AB78-F2D2-4AE5-9E82-862A5671507B}" presName="sibTrans" presStyleCnt="0"/>
      <dgm:spPr/>
    </dgm:pt>
    <dgm:pt modelId="{9D1B0D08-2873-4A3F-B86E-5EE415BF1CE4}" type="pres">
      <dgm:prSet presAssocID="{3AAB5F39-96FF-471D-A831-8B1E963C6F34}" presName="node" presStyleLbl="node1" presStyleIdx="1" presStyleCnt="3">
        <dgm:presLayoutVars>
          <dgm:bulletEnabled val="1"/>
        </dgm:presLayoutVars>
      </dgm:prSet>
      <dgm:spPr/>
    </dgm:pt>
    <dgm:pt modelId="{16E910F2-DA2B-4679-8E88-55A1EB8D7931}" type="pres">
      <dgm:prSet presAssocID="{88F77B4E-D38D-47EB-B487-4436D6114F19}" presName="sibTrans" presStyleCnt="0"/>
      <dgm:spPr/>
    </dgm:pt>
    <dgm:pt modelId="{A07AB1CA-76F8-4228-AA51-187686151F18}" type="pres">
      <dgm:prSet presAssocID="{E313BD1F-3F32-497D-B6F0-74BD616E496D}" presName="node" presStyleLbl="node1" presStyleIdx="2" presStyleCnt="3">
        <dgm:presLayoutVars>
          <dgm:bulletEnabled val="1"/>
        </dgm:presLayoutVars>
      </dgm:prSet>
      <dgm:spPr/>
    </dgm:pt>
  </dgm:ptLst>
  <dgm:cxnLst>
    <dgm:cxn modelId="{E7EEC718-7DB9-4EE7-8300-674D129454DC}" srcId="{957C6333-1D71-40BA-B0B5-BAB49233EDFB}" destId="{2BF6986B-9E44-4C22-8DCF-F6411E56FDD8}" srcOrd="0" destOrd="0" parTransId="{3B252EBE-4A17-4B5D-B744-A34B5A88291E}" sibTransId="{C950AB78-F2D2-4AE5-9E82-862A5671507B}"/>
    <dgm:cxn modelId="{1F3E1324-161B-4248-B4EC-62CDD138B554}" type="presOf" srcId="{2BF6986B-9E44-4C22-8DCF-F6411E56FDD8}" destId="{107D6E60-572F-4CB9-91D7-75000455419F}" srcOrd="0" destOrd="0" presId="urn:microsoft.com/office/officeart/2005/8/layout/default"/>
    <dgm:cxn modelId="{CFCAE457-2652-467C-AB99-47D5F2107099}" srcId="{957C6333-1D71-40BA-B0B5-BAB49233EDFB}" destId="{3AAB5F39-96FF-471D-A831-8B1E963C6F34}" srcOrd="1" destOrd="0" parTransId="{2C95FA3B-2A39-491A-9D85-14180EA66972}" sibTransId="{88F77B4E-D38D-47EB-B487-4436D6114F19}"/>
    <dgm:cxn modelId="{8F3844A2-7C90-45DE-8F04-1FF523237E1C}" type="presOf" srcId="{E313BD1F-3F32-497D-B6F0-74BD616E496D}" destId="{A07AB1CA-76F8-4228-AA51-187686151F18}" srcOrd="0" destOrd="0" presId="urn:microsoft.com/office/officeart/2005/8/layout/default"/>
    <dgm:cxn modelId="{315CDCA6-95CD-4495-95B5-D753B016EFC4}" srcId="{957C6333-1D71-40BA-B0B5-BAB49233EDFB}" destId="{E313BD1F-3F32-497D-B6F0-74BD616E496D}" srcOrd="2" destOrd="0" parTransId="{6F2392B0-18DD-44ED-AE5E-6869D4D28307}" sibTransId="{0ABEAA2E-4559-4B64-9484-D0FB612A6D94}"/>
    <dgm:cxn modelId="{5E633DD8-DB82-43CC-A9F1-CB93F1D0FE25}" type="presOf" srcId="{3AAB5F39-96FF-471D-A831-8B1E963C6F34}" destId="{9D1B0D08-2873-4A3F-B86E-5EE415BF1CE4}" srcOrd="0" destOrd="0" presId="urn:microsoft.com/office/officeart/2005/8/layout/default"/>
    <dgm:cxn modelId="{3C20DEE5-3EF9-4ED3-BEB2-84DAFE890D41}" type="presOf" srcId="{957C6333-1D71-40BA-B0B5-BAB49233EDFB}" destId="{154EAB71-0855-4FB8-8A18-5FCA001349B0}" srcOrd="0" destOrd="0" presId="urn:microsoft.com/office/officeart/2005/8/layout/default"/>
    <dgm:cxn modelId="{A1F99A8F-9D9A-4B88-ACA5-4CB3F5D4E2A7}" type="presParOf" srcId="{154EAB71-0855-4FB8-8A18-5FCA001349B0}" destId="{107D6E60-572F-4CB9-91D7-75000455419F}" srcOrd="0" destOrd="0" presId="urn:microsoft.com/office/officeart/2005/8/layout/default"/>
    <dgm:cxn modelId="{2C6BC33C-2BD1-442C-B176-4316CFFF7BB2}" type="presParOf" srcId="{154EAB71-0855-4FB8-8A18-5FCA001349B0}" destId="{AAF1C85D-B364-49DB-AC70-9061205225CE}" srcOrd="1" destOrd="0" presId="urn:microsoft.com/office/officeart/2005/8/layout/default"/>
    <dgm:cxn modelId="{080F901E-D9ED-407D-BEDF-B2CBE1A24276}" type="presParOf" srcId="{154EAB71-0855-4FB8-8A18-5FCA001349B0}" destId="{9D1B0D08-2873-4A3F-B86E-5EE415BF1CE4}" srcOrd="2" destOrd="0" presId="urn:microsoft.com/office/officeart/2005/8/layout/default"/>
    <dgm:cxn modelId="{633CF2D1-73F8-4B50-BC6D-7F05378BD6F2}" type="presParOf" srcId="{154EAB71-0855-4FB8-8A18-5FCA001349B0}" destId="{16E910F2-DA2B-4679-8E88-55A1EB8D7931}" srcOrd="3" destOrd="0" presId="urn:microsoft.com/office/officeart/2005/8/layout/default"/>
    <dgm:cxn modelId="{9B385FE0-99B2-4D68-A6C5-D18ABB1BA880}" type="presParOf" srcId="{154EAB71-0855-4FB8-8A18-5FCA001349B0}" destId="{A07AB1CA-76F8-4228-AA51-187686151F1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E25AF3-AFBA-47B0-936B-1C66645B953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8FFC7C1-7DA0-4192-9ADE-467C48BB3D9B}">
      <dgm:prSet/>
      <dgm:spPr/>
      <dgm:t>
        <a:bodyPr/>
        <a:lstStyle/>
        <a:p>
          <a:r>
            <a:rPr lang="en-US"/>
            <a:t>• AI is trained on huge data sets</a:t>
          </a:r>
        </a:p>
      </dgm:t>
    </dgm:pt>
    <dgm:pt modelId="{EA47EE33-294A-4FC4-8974-CB965E665C3C}" type="parTrans" cxnId="{ED99AA44-A7DC-40E8-BB63-BDFBFE0DF36D}">
      <dgm:prSet/>
      <dgm:spPr/>
      <dgm:t>
        <a:bodyPr/>
        <a:lstStyle/>
        <a:p>
          <a:endParaRPr lang="en-US"/>
        </a:p>
      </dgm:t>
    </dgm:pt>
    <dgm:pt modelId="{433C18F9-2240-4432-9ADA-45D4255465F7}" type="sibTrans" cxnId="{ED99AA44-A7DC-40E8-BB63-BDFBFE0DF36D}">
      <dgm:prSet/>
      <dgm:spPr/>
      <dgm:t>
        <a:bodyPr/>
        <a:lstStyle/>
        <a:p>
          <a:endParaRPr lang="en-US"/>
        </a:p>
      </dgm:t>
    </dgm:pt>
    <dgm:pt modelId="{0B25F829-F212-427A-B7C3-EA660CB6A00A}">
      <dgm:prSet/>
      <dgm:spPr/>
      <dgm:t>
        <a:bodyPr/>
        <a:lstStyle/>
        <a:p>
          <a:r>
            <a:rPr lang="en-US"/>
            <a:t>• It learns patterns in language, images, or code</a:t>
          </a:r>
        </a:p>
      </dgm:t>
    </dgm:pt>
    <dgm:pt modelId="{739AC813-151F-4A74-8BA0-1601D931D4EE}" type="parTrans" cxnId="{D5290425-06A1-4684-92CB-6906326ADAD8}">
      <dgm:prSet/>
      <dgm:spPr/>
      <dgm:t>
        <a:bodyPr/>
        <a:lstStyle/>
        <a:p>
          <a:endParaRPr lang="en-US"/>
        </a:p>
      </dgm:t>
    </dgm:pt>
    <dgm:pt modelId="{B4D96E6D-7ED1-40A4-88B5-8AD72B66D1DA}" type="sibTrans" cxnId="{D5290425-06A1-4684-92CB-6906326ADAD8}">
      <dgm:prSet/>
      <dgm:spPr/>
      <dgm:t>
        <a:bodyPr/>
        <a:lstStyle/>
        <a:p>
          <a:endParaRPr lang="en-US"/>
        </a:p>
      </dgm:t>
    </dgm:pt>
    <dgm:pt modelId="{F9CD3526-030F-417C-90B4-B5FDEA6BDAEF}">
      <dgm:prSet/>
      <dgm:spPr/>
      <dgm:t>
        <a:bodyPr/>
        <a:lstStyle/>
        <a:p>
          <a:r>
            <a:rPr lang="en-US"/>
            <a:t>• It generates new content based on user prompts</a:t>
          </a:r>
        </a:p>
      </dgm:t>
    </dgm:pt>
    <dgm:pt modelId="{8CD27FB0-30E7-4D63-9819-26490A88925F}" type="parTrans" cxnId="{76112E46-253F-4A7E-B22C-6BF80F829BB8}">
      <dgm:prSet/>
      <dgm:spPr/>
      <dgm:t>
        <a:bodyPr/>
        <a:lstStyle/>
        <a:p>
          <a:endParaRPr lang="en-US"/>
        </a:p>
      </dgm:t>
    </dgm:pt>
    <dgm:pt modelId="{DC5AA964-F726-4B5F-8E1C-FFFAE3A2BEDC}" type="sibTrans" cxnId="{76112E46-253F-4A7E-B22C-6BF80F829BB8}">
      <dgm:prSet/>
      <dgm:spPr/>
      <dgm:t>
        <a:bodyPr/>
        <a:lstStyle/>
        <a:p>
          <a:endParaRPr lang="en-US"/>
        </a:p>
      </dgm:t>
    </dgm:pt>
    <dgm:pt modelId="{2C42A222-A006-4854-8CCE-7FDEA7260F06}" type="pres">
      <dgm:prSet presAssocID="{F4E25AF3-AFBA-47B0-936B-1C66645B9539}" presName="linear" presStyleCnt="0">
        <dgm:presLayoutVars>
          <dgm:animLvl val="lvl"/>
          <dgm:resizeHandles val="exact"/>
        </dgm:presLayoutVars>
      </dgm:prSet>
      <dgm:spPr/>
    </dgm:pt>
    <dgm:pt modelId="{A5B93EF3-FB82-4632-B450-19CDD11297B9}" type="pres">
      <dgm:prSet presAssocID="{78FFC7C1-7DA0-4192-9ADE-467C48BB3D9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B708E47-1D88-4CFE-994C-CB03EBD241D0}" type="pres">
      <dgm:prSet presAssocID="{433C18F9-2240-4432-9ADA-45D4255465F7}" presName="spacer" presStyleCnt="0"/>
      <dgm:spPr/>
    </dgm:pt>
    <dgm:pt modelId="{E11266E1-14EA-4F6B-8D41-12F9276789FB}" type="pres">
      <dgm:prSet presAssocID="{0B25F829-F212-427A-B7C3-EA660CB6A00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3700497-1B68-4AE8-A495-7FF4805A187A}" type="pres">
      <dgm:prSet presAssocID="{B4D96E6D-7ED1-40A4-88B5-8AD72B66D1DA}" presName="spacer" presStyleCnt="0"/>
      <dgm:spPr/>
    </dgm:pt>
    <dgm:pt modelId="{171FDC36-EF60-4E71-9C16-74D8D0200FB1}" type="pres">
      <dgm:prSet presAssocID="{F9CD3526-030F-417C-90B4-B5FDEA6BDAE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5290425-06A1-4684-92CB-6906326ADAD8}" srcId="{F4E25AF3-AFBA-47B0-936B-1C66645B9539}" destId="{0B25F829-F212-427A-B7C3-EA660CB6A00A}" srcOrd="1" destOrd="0" parTransId="{739AC813-151F-4A74-8BA0-1601D931D4EE}" sibTransId="{B4D96E6D-7ED1-40A4-88B5-8AD72B66D1DA}"/>
    <dgm:cxn modelId="{ED99AA44-A7DC-40E8-BB63-BDFBFE0DF36D}" srcId="{F4E25AF3-AFBA-47B0-936B-1C66645B9539}" destId="{78FFC7C1-7DA0-4192-9ADE-467C48BB3D9B}" srcOrd="0" destOrd="0" parTransId="{EA47EE33-294A-4FC4-8974-CB965E665C3C}" sibTransId="{433C18F9-2240-4432-9ADA-45D4255465F7}"/>
    <dgm:cxn modelId="{76112E46-253F-4A7E-B22C-6BF80F829BB8}" srcId="{F4E25AF3-AFBA-47B0-936B-1C66645B9539}" destId="{F9CD3526-030F-417C-90B4-B5FDEA6BDAEF}" srcOrd="2" destOrd="0" parTransId="{8CD27FB0-30E7-4D63-9819-26490A88925F}" sibTransId="{DC5AA964-F726-4B5F-8E1C-FFFAE3A2BEDC}"/>
    <dgm:cxn modelId="{31CCB76C-D770-4D0F-872D-7A3A2DF5CEFF}" type="presOf" srcId="{0B25F829-F212-427A-B7C3-EA660CB6A00A}" destId="{E11266E1-14EA-4F6B-8D41-12F9276789FB}" srcOrd="0" destOrd="0" presId="urn:microsoft.com/office/officeart/2005/8/layout/vList2"/>
    <dgm:cxn modelId="{F038C75A-E4CA-4D48-8DBA-A954FD512EA6}" type="presOf" srcId="{F9CD3526-030F-417C-90B4-B5FDEA6BDAEF}" destId="{171FDC36-EF60-4E71-9C16-74D8D0200FB1}" srcOrd="0" destOrd="0" presId="urn:microsoft.com/office/officeart/2005/8/layout/vList2"/>
    <dgm:cxn modelId="{FB7028AC-39A3-483C-A831-022BE7B3DABB}" type="presOf" srcId="{F4E25AF3-AFBA-47B0-936B-1C66645B9539}" destId="{2C42A222-A006-4854-8CCE-7FDEA7260F06}" srcOrd="0" destOrd="0" presId="urn:microsoft.com/office/officeart/2005/8/layout/vList2"/>
    <dgm:cxn modelId="{ADF744D6-E03D-48AD-8B94-D94A03E712BC}" type="presOf" srcId="{78FFC7C1-7DA0-4192-9ADE-467C48BB3D9B}" destId="{A5B93EF3-FB82-4632-B450-19CDD11297B9}" srcOrd="0" destOrd="0" presId="urn:microsoft.com/office/officeart/2005/8/layout/vList2"/>
    <dgm:cxn modelId="{304F2534-722C-477C-80BE-9DACF1BCF54B}" type="presParOf" srcId="{2C42A222-A006-4854-8CCE-7FDEA7260F06}" destId="{A5B93EF3-FB82-4632-B450-19CDD11297B9}" srcOrd="0" destOrd="0" presId="urn:microsoft.com/office/officeart/2005/8/layout/vList2"/>
    <dgm:cxn modelId="{B312D009-7208-4375-9CC2-1AAFC9589208}" type="presParOf" srcId="{2C42A222-A006-4854-8CCE-7FDEA7260F06}" destId="{8B708E47-1D88-4CFE-994C-CB03EBD241D0}" srcOrd="1" destOrd="0" presId="urn:microsoft.com/office/officeart/2005/8/layout/vList2"/>
    <dgm:cxn modelId="{A97C3E95-6A9E-460C-AB2E-DF2FD576A55E}" type="presParOf" srcId="{2C42A222-A006-4854-8CCE-7FDEA7260F06}" destId="{E11266E1-14EA-4F6B-8D41-12F9276789FB}" srcOrd="2" destOrd="0" presId="urn:microsoft.com/office/officeart/2005/8/layout/vList2"/>
    <dgm:cxn modelId="{762F6C0F-EF64-4C57-9F55-0EB12253BFB0}" type="presParOf" srcId="{2C42A222-A006-4854-8CCE-7FDEA7260F06}" destId="{D3700497-1B68-4AE8-A495-7FF4805A187A}" srcOrd="3" destOrd="0" presId="urn:microsoft.com/office/officeart/2005/8/layout/vList2"/>
    <dgm:cxn modelId="{487055BE-A958-4155-9CED-9CE2FF36E622}" type="presParOf" srcId="{2C42A222-A006-4854-8CCE-7FDEA7260F06}" destId="{171FDC36-EF60-4E71-9C16-74D8D0200FB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EF7050-66A8-4A8D-A9E0-DAB95DB3364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9E54014-5E19-4F6D-B44B-7189BAB571BA}">
      <dgm:prSet/>
      <dgm:spPr/>
      <dgm:t>
        <a:bodyPr/>
        <a:lstStyle/>
        <a:p>
          <a:r>
            <a:rPr lang="en-US"/>
            <a:t>• Always fact-check AI output</a:t>
          </a:r>
        </a:p>
      </dgm:t>
    </dgm:pt>
    <dgm:pt modelId="{F6846BFE-8A9A-48DA-879E-8920251EC9BB}" type="parTrans" cxnId="{75DCE9DF-C085-425E-AD28-A4B66C93E997}">
      <dgm:prSet/>
      <dgm:spPr/>
      <dgm:t>
        <a:bodyPr/>
        <a:lstStyle/>
        <a:p>
          <a:endParaRPr lang="en-US"/>
        </a:p>
      </dgm:t>
    </dgm:pt>
    <dgm:pt modelId="{BFA5A31F-C8DC-45D6-8A8A-F6971BBAE4DD}" type="sibTrans" cxnId="{75DCE9DF-C085-425E-AD28-A4B66C93E997}">
      <dgm:prSet/>
      <dgm:spPr/>
      <dgm:t>
        <a:bodyPr/>
        <a:lstStyle/>
        <a:p>
          <a:endParaRPr lang="en-US"/>
        </a:p>
      </dgm:t>
    </dgm:pt>
    <dgm:pt modelId="{A77CE1B3-7C4A-4BFC-8029-3AC2CBA41454}">
      <dgm:prSet/>
      <dgm:spPr/>
      <dgm:t>
        <a:bodyPr/>
        <a:lstStyle/>
        <a:p>
          <a:r>
            <a:rPr lang="en-US"/>
            <a:t>• Use AI as a starting point, not the final work</a:t>
          </a:r>
        </a:p>
      </dgm:t>
    </dgm:pt>
    <dgm:pt modelId="{46F694B8-A01B-4707-97E4-A00AD727D596}" type="parTrans" cxnId="{258BDBDB-C4EE-4FD4-A2A0-79FB12F8AEDA}">
      <dgm:prSet/>
      <dgm:spPr/>
      <dgm:t>
        <a:bodyPr/>
        <a:lstStyle/>
        <a:p>
          <a:endParaRPr lang="en-US"/>
        </a:p>
      </dgm:t>
    </dgm:pt>
    <dgm:pt modelId="{308F9BAF-E1C2-4DA6-9779-9D058577A127}" type="sibTrans" cxnId="{258BDBDB-C4EE-4FD4-A2A0-79FB12F8AEDA}">
      <dgm:prSet/>
      <dgm:spPr/>
      <dgm:t>
        <a:bodyPr/>
        <a:lstStyle/>
        <a:p>
          <a:endParaRPr lang="en-US"/>
        </a:p>
      </dgm:t>
    </dgm:pt>
    <dgm:pt modelId="{A1F2275D-3A48-493A-B541-A9A6CA0B129C}">
      <dgm:prSet/>
      <dgm:spPr/>
      <dgm:t>
        <a:bodyPr/>
        <a:lstStyle/>
        <a:p>
          <a:r>
            <a:rPr lang="en-US"/>
            <a:t>• Teach effective prompting</a:t>
          </a:r>
        </a:p>
      </dgm:t>
    </dgm:pt>
    <dgm:pt modelId="{8A296602-248B-4F87-B5C2-F27047E54885}" type="parTrans" cxnId="{AA6AF946-71A0-4436-B2F8-E3C3F4092500}">
      <dgm:prSet/>
      <dgm:spPr/>
      <dgm:t>
        <a:bodyPr/>
        <a:lstStyle/>
        <a:p>
          <a:endParaRPr lang="en-US"/>
        </a:p>
      </dgm:t>
    </dgm:pt>
    <dgm:pt modelId="{3943B433-6397-4D3A-A5C6-DB10BF18718D}" type="sibTrans" cxnId="{AA6AF946-71A0-4436-B2F8-E3C3F4092500}">
      <dgm:prSet/>
      <dgm:spPr/>
      <dgm:t>
        <a:bodyPr/>
        <a:lstStyle/>
        <a:p>
          <a:endParaRPr lang="en-US"/>
        </a:p>
      </dgm:t>
    </dgm:pt>
    <dgm:pt modelId="{C3B74DB9-1AA2-4612-BA0D-E5C9DD3AE6C7}">
      <dgm:prSet/>
      <dgm:spPr/>
      <dgm:t>
        <a:bodyPr/>
        <a:lstStyle/>
        <a:p>
          <a:r>
            <a:rPr lang="en-US"/>
            <a:t>• Encourage ethical and critical use</a:t>
          </a:r>
        </a:p>
      </dgm:t>
    </dgm:pt>
    <dgm:pt modelId="{F4A56A32-13DC-48E6-B7E6-ED1318893606}" type="parTrans" cxnId="{3689F89B-C1FD-4E1E-842B-9A0090DFD53F}">
      <dgm:prSet/>
      <dgm:spPr/>
      <dgm:t>
        <a:bodyPr/>
        <a:lstStyle/>
        <a:p>
          <a:endParaRPr lang="en-US"/>
        </a:p>
      </dgm:t>
    </dgm:pt>
    <dgm:pt modelId="{84661FB6-12C8-4363-9AC0-1A2717641B3D}" type="sibTrans" cxnId="{3689F89B-C1FD-4E1E-842B-9A0090DFD53F}">
      <dgm:prSet/>
      <dgm:spPr/>
      <dgm:t>
        <a:bodyPr/>
        <a:lstStyle/>
        <a:p>
          <a:endParaRPr lang="en-US"/>
        </a:p>
      </dgm:t>
    </dgm:pt>
    <dgm:pt modelId="{02D49957-A7C3-41AD-82F3-C91007AD0E88}" type="pres">
      <dgm:prSet presAssocID="{2CEF7050-66A8-4A8D-A9E0-DAB95DB33644}" presName="linear" presStyleCnt="0">
        <dgm:presLayoutVars>
          <dgm:animLvl val="lvl"/>
          <dgm:resizeHandles val="exact"/>
        </dgm:presLayoutVars>
      </dgm:prSet>
      <dgm:spPr/>
    </dgm:pt>
    <dgm:pt modelId="{4CA0571E-B982-4D9A-9079-D95C23F0278A}" type="pres">
      <dgm:prSet presAssocID="{29E54014-5E19-4F6D-B44B-7189BAB571BA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E1891F7-2735-4746-8270-41E465FA1663}" type="pres">
      <dgm:prSet presAssocID="{BFA5A31F-C8DC-45D6-8A8A-F6971BBAE4DD}" presName="spacer" presStyleCnt="0"/>
      <dgm:spPr/>
    </dgm:pt>
    <dgm:pt modelId="{62133749-34C8-4D96-8C89-AC47125DA33C}" type="pres">
      <dgm:prSet presAssocID="{A77CE1B3-7C4A-4BFC-8029-3AC2CBA4145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F6BAD190-B52E-4A41-B8E6-477BEE228579}" type="pres">
      <dgm:prSet presAssocID="{308F9BAF-E1C2-4DA6-9779-9D058577A127}" presName="spacer" presStyleCnt="0"/>
      <dgm:spPr/>
    </dgm:pt>
    <dgm:pt modelId="{9AE0F6C9-0CE0-4270-977E-FD659AC6AC3D}" type="pres">
      <dgm:prSet presAssocID="{A1F2275D-3A48-493A-B541-A9A6CA0B129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E26F6CF-BF3C-482E-90AD-1206C09C123E}" type="pres">
      <dgm:prSet presAssocID="{3943B433-6397-4D3A-A5C6-DB10BF18718D}" presName="spacer" presStyleCnt="0"/>
      <dgm:spPr/>
    </dgm:pt>
    <dgm:pt modelId="{1C9C89FD-5ED0-45A6-8433-95E88D96BC48}" type="pres">
      <dgm:prSet presAssocID="{C3B74DB9-1AA2-4612-BA0D-E5C9DD3AE6C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3489A2A-88A6-4147-B9E1-993FDEBB21D6}" type="presOf" srcId="{29E54014-5E19-4F6D-B44B-7189BAB571BA}" destId="{4CA0571E-B982-4D9A-9079-D95C23F0278A}" srcOrd="0" destOrd="0" presId="urn:microsoft.com/office/officeart/2005/8/layout/vList2"/>
    <dgm:cxn modelId="{1306A42D-F006-4466-AF6F-74840792B20E}" type="presOf" srcId="{2CEF7050-66A8-4A8D-A9E0-DAB95DB33644}" destId="{02D49957-A7C3-41AD-82F3-C91007AD0E88}" srcOrd="0" destOrd="0" presId="urn:microsoft.com/office/officeart/2005/8/layout/vList2"/>
    <dgm:cxn modelId="{AA6AF946-71A0-4436-B2F8-E3C3F4092500}" srcId="{2CEF7050-66A8-4A8D-A9E0-DAB95DB33644}" destId="{A1F2275D-3A48-493A-B541-A9A6CA0B129C}" srcOrd="2" destOrd="0" parTransId="{8A296602-248B-4F87-B5C2-F27047E54885}" sibTransId="{3943B433-6397-4D3A-A5C6-DB10BF18718D}"/>
    <dgm:cxn modelId="{3689F89B-C1FD-4E1E-842B-9A0090DFD53F}" srcId="{2CEF7050-66A8-4A8D-A9E0-DAB95DB33644}" destId="{C3B74DB9-1AA2-4612-BA0D-E5C9DD3AE6C7}" srcOrd="3" destOrd="0" parTransId="{F4A56A32-13DC-48E6-B7E6-ED1318893606}" sibTransId="{84661FB6-12C8-4363-9AC0-1A2717641B3D}"/>
    <dgm:cxn modelId="{4C8E57BB-3981-4BAA-B48D-041363BF1E63}" type="presOf" srcId="{C3B74DB9-1AA2-4612-BA0D-E5C9DD3AE6C7}" destId="{1C9C89FD-5ED0-45A6-8433-95E88D96BC48}" srcOrd="0" destOrd="0" presId="urn:microsoft.com/office/officeart/2005/8/layout/vList2"/>
    <dgm:cxn modelId="{7844FCCF-1C4B-4820-9D19-FB5528EC32F0}" type="presOf" srcId="{A77CE1B3-7C4A-4BFC-8029-3AC2CBA41454}" destId="{62133749-34C8-4D96-8C89-AC47125DA33C}" srcOrd="0" destOrd="0" presId="urn:microsoft.com/office/officeart/2005/8/layout/vList2"/>
    <dgm:cxn modelId="{F14508D9-B1B4-4EF4-8174-856BA4E8BD9E}" type="presOf" srcId="{A1F2275D-3A48-493A-B541-A9A6CA0B129C}" destId="{9AE0F6C9-0CE0-4270-977E-FD659AC6AC3D}" srcOrd="0" destOrd="0" presId="urn:microsoft.com/office/officeart/2005/8/layout/vList2"/>
    <dgm:cxn modelId="{258BDBDB-C4EE-4FD4-A2A0-79FB12F8AEDA}" srcId="{2CEF7050-66A8-4A8D-A9E0-DAB95DB33644}" destId="{A77CE1B3-7C4A-4BFC-8029-3AC2CBA41454}" srcOrd="1" destOrd="0" parTransId="{46F694B8-A01B-4707-97E4-A00AD727D596}" sibTransId="{308F9BAF-E1C2-4DA6-9779-9D058577A127}"/>
    <dgm:cxn modelId="{75DCE9DF-C085-425E-AD28-A4B66C93E997}" srcId="{2CEF7050-66A8-4A8D-A9E0-DAB95DB33644}" destId="{29E54014-5E19-4F6D-B44B-7189BAB571BA}" srcOrd="0" destOrd="0" parTransId="{F6846BFE-8A9A-48DA-879E-8920251EC9BB}" sibTransId="{BFA5A31F-C8DC-45D6-8A8A-F6971BBAE4DD}"/>
    <dgm:cxn modelId="{246BF320-530B-456B-A538-F78CA5C8B70F}" type="presParOf" srcId="{02D49957-A7C3-41AD-82F3-C91007AD0E88}" destId="{4CA0571E-B982-4D9A-9079-D95C23F0278A}" srcOrd="0" destOrd="0" presId="urn:microsoft.com/office/officeart/2005/8/layout/vList2"/>
    <dgm:cxn modelId="{6E5C8B58-40B2-4EC5-8EF9-0FC254E140D2}" type="presParOf" srcId="{02D49957-A7C3-41AD-82F3-C91007AD0E88}" destId="{DE1891F7-2735-4746-8270-41E465FA1663}" srcOrd="1" destOrd="0" presId="urn:microsoft.com/office/officeart/2005/8/layout/vList2"/>
    <dgm:cxn modelId="{620F69C3-FC96-4265-9143-03DA1A67BF9D}" type="presParOf" srcId="{02D49957-A7C3-41AD-82F3-C91007AD0E88}" destId="{62133749-34C8-4D96-8C89-AC47125DA33C}" srcOrd="2" destOrd="0" presId="urn:microsoft.com/office/officeart/2005/8/layout/vList2"/>
    <dgm:cxn modelId="{1C6940B7-BB5A-47F6-BCE1-0A8A5EEBD77C}" type="presParOf" srcId="{02D49957-A7C3-41AD-82F3-C91007AD0E88}" destId="{F6BAD190-B52E-4A41-B8E6-477BEE228579}" srcOrd="3" destOrd="0" presId="urn:microsoft.com/office/officeart/2005/8/layout/vList2"/>
    <dgm:cxn modelId="{FBD24960-D623-428D-9E90-EC9D195756EF}" type="presParOf" srcId="{02D49957-A7C3-41AD-82F3-C91007AD0E88}" destId="{9AE0F6C9-0CE0-4270-977E-FD659AC6AC3D}" srcOrd="4" destOrd="0" presId="urn:microsoft.com/office/officeart/2005/8/layout/vList2"/>
    <dgm:cxn modelId="{605B60AB-75F1-422B-B7D9-8D399CB0A9B5}" type="presParOf" srcId="{02D49957-A7C3-41AD-82F3-C91007AD0E88}" destId="{4E26F6CF-BF3C-482E-90AD-1206C09C123E}" srcOrd="5" destOrd="0" presId="urn:microsoft.com/office/officeart/2005/8/layout/vList2"/>
    <dgm:cxn modelId="{17A933E9-1FBA-4A99-986C-7FDD5DDD52F0}" type="presParOf" srcId="{02D49957-A7C3-41AD-82F3-C91007AD0E88}" destId="{1C9C89FD-5ED0-45A6-8433-95E88D96BC4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D6E60-572F-4CB9-91D7-75000455419F}">
      <dsp:nvSpPr>
        <dsp:cNvPr id="0" name=""/>
        <dsp:cNvSpPr/>
      </dsp:nvSpPr>
      <dsp:spPr>
        <a:xfrm>
          <a:off x="757092" y="1992"/>
          <a:ext cx="3034531" cy="18207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• AI that creates content: text, images, audio, video, code</a:t>
          </a:r>
        </a:p>
      </dsp:txBody>
      <dsp:txXfrm>
        <a:off x="757092" y="1992"/>
        <a:ext cx="3034531" cy="1820718"/>
      </dsp:txXfrm>
    </dsp:sp>
    <dsp:sp modelId="{9D1B0D08-2873-4A3F-B86E-5EE415BF1CE4}">
      <dsp:nvSpPr>
        <dsp:cNvPr id="0" name=""/>
        <dsp:cNvSpPr/>
      </dsp:nvSpPr>
      <dsp:spPr>
        <a:xfrm>
          <a:off x="4095076" y="1992"/>
          <a:ext cx="3034531" cy="1820718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• Examples: ChatGPT, DALL·E, Bard</a:t>
          </a:r>
        </a:p>
      </dsp:txBody>
      <dsp:txXfrm>
        <a:off x="4095076" y="1992"/>
        <a:ext cx="3034531" cy="1820718"/>
      </dsp:txXfrm>
    </dsp:sp>
    <dsp:sp modelId="{A07AB1CA-76F8-4228-AA51-187686151F18}">
      <dsp:nvSpPr>
        <dsp:cNvPr id="0" name=""/>
        <dsp:cNvSpPr/>
      </dsp:nvSpPr>
      <dsp:spPr>
        <a:xfrm>
          <a:off x="2426084" y="2126164"/>
          <a:ext cx="3034531" cy="1820718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• Based on large language models trained on massive data sets</a:t>
          </a:r>
        </a:p>
      </dsp:txBody>
      <dsp:txXfrm>
        <a:off x="2426084" y="2126164"/>
        <a:ext cx="3034531" cy="1820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B93EF3-FB82-4632-B450-19CDD11297B9}">
      <dsp:nvSpPr>
        <dsp:cNvPr id="0" name=""/>
        <dsp:cNvSpPr/>
      </dsp:nvSpPr>
      <dsp:spPr>
        <a:xfrm>
          <a:off x="0" y="641370"/>
          <a:ext cx="5175384" cy="1352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• AI is trained on huge data sets</a:t>
          </a:r>
        </a:p>
      </dsp:txBody>
      <dsp:txXfrm>
        <a:off x="66025" y="707395"/>
        <a:ext cx="5043334" cy="1220470"/>
      </dsp:txXfrm>
    </dsp:sp>
    <dsp:sp modelId="{E11266E1-14EA-4F6B-8D41-12F9276789FB}">
      <dsp:nvSpPr>
        <dsp:cNvPr id="0" name=""/>
        <dsp:cNvSpPr/>
      </dsp:nvSpPr>
      <dsp:spPr>
        <a:xfrm>
          <a:off x="0" y="2091810"/>
          <a:ext cx="5175384" cy="135252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• It learns patterns in language, images, or code</a:t>
          </a:r>
        </a:p>
      </dsp:txBody>
      <dsp:txXfrm>
        <a:off x="66025" y="2157835"/>
        <a:ext cx="5043334" cy="1220470"/>
      </dsp:txXfrm>
    </dsp:sp>
    <dsp:sp modelId="{171FDC36-EF60-4E71-9C16-74D8D0200FB1}">
      <dsp:nvSpPr>
        <dsp:cNvPr id="0" name=""/>
        <dsp:cNvSpPr/>
      </dsp:nvSpPr>
      <dsp:spPr>
        <a:xfrm>
          <a:off x="0" y="3542250"/>
          <a:ext cx="5175384" cy="135252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• It generates new content based on user prompts</a:t>
          </a:r>
        </a:p>
      </dsp:txBody>
      <dsp:txXfrm>
        <a:off x="66025" y="3608275"/>
        <a:ext cx="5043334" cy="12204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0571E-B982-4D9A-9079-D95C23F0278A}">
      <dsp:nvSpPr>
        <dsp:cNvPr id="0" name=""/>
        <dsp:cNvSpPr/>
      </dsp:nvSpPr>
      <dsp:spPr>
        <a:xfrm>
          <a:off x="0" y="26633"/>
          <a:ext cx="4683949" cy="13127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• Always fact-check AI output</a:t>
          </a:r>
        </a:p>
      </dsp:txBody>
      <dsp:txXfrm>
        <a:off x="64083" y="90716"/>
        <a:ext cx="4555783" cy="1184574"/>
      </dsp:txXfrm>
    </dsp:sp>
    <dsp:sp modelId="{62133749-34C8-4D96-8C89-AC47125DA33C}">
      <dsp:nvSpPr>
        <dsp:cNvPr id="0" name=""/>
        <dsp:cNvSpPr/>
      </dsp:nvSpPr>
      <dsp:spPr>
        <a:xfrm>
          <a:off x="0" y="1434413"/>
          <a:ext cx="4683949" cy="1312740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• Use AI as a starting point, not the final work</a:t>
          </a:r>
        </a:p>
      </dsp:txBody>
      <dsp:txXfrm>
        <a:off x="64083" y="1498496"/>
        <a:ext cx="4555783" cy="1184574"/>
      </dsp:txXfrm>
    </dsp:sp>
    <dsp:sp modelId="{9AE0F6C9-0CE0-4270-977E-FD659AC6AC3D}">
      <dsp:nvSpPr>
        <dsp:cNvPr id="0" name=""/>
        <dsp:cNvSpPr/>
      </dsp:nvSpPr>
      <dsp:spPr>
        <a:xfrm>
          <a:off x="0" y="2842193"/>
          <a:ext cx="4683949" cy="131274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• Teach effective prompting</a:t>
          </a:r>
        </a:p>
      </dsp:txBody>
      <dsp:txXfrm>
        <a:off x="64083" y="2906276"/>
        <a:ext cx="4555783" cy="1184574"/>
      </dsp:txXfrm>
    </dsp:sp>
    <dsp:sp modelId="{1C9C89FD-5ED0-45A6-8433-95E88D96BC48}">
      <dsp:nvSpPr>
        <dsp:cNvPr id="0" name=""/>
        <dsp:cNvSpPr/>
      </dsp:nvSpPr>
      <dsp:spPr>
        <a:xfrm>
          <a:off x="0" y="4249973"/>
          <a:ext cx="4683949" cy="13127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• Encourage ethical and critical use</a:t>
          </a:r>
        </a:p>
      </dsp:txBody>
      <dsp:txXfrm>
        <a:off x="64083" y="4314056"/>
        <a:ext cx="4555783" cy="1184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iforeducation.io/home/#ResourceCenterHPanchor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gpt.com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hatgpt.com/share/67f84068-acf0-8010-85bf-4ebe12835cf7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JLROKV2SzU" TargetMode="External"/><Relationship Id="rId2" Type="http://schemas.openxmlformats.org/officeDocument/2006/relationships/hyperlink" Target="https://www.turbolearn.ai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s://www.turbolearn.ai/dashboar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chatgpt.com/share/67f87d76-65fc-8010-af54-c315b627fbc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zapier.com/blog/ai-job-search/#interview-coaching-tools" TargetMode="External"/><Relationship Id="rId3" Type="http://schemas.openxmlformats.org/officeDocument/2006/relationships/hyperlink" Target="https://zapier.com/blog/ai-job-search/#job-matching-tools" TargetMode="External"/><Relationship Id="rId7" Type="http://schemas.openxmlformats.org/officeDocument/2006/relationships/hyperlink" Target="https://zapier.com/blog/ai-job-search/#zapier-workflows" TargetMode="External"/><Relationship Id="rId12" Type="http://schemas.openxmlformats.org/officeDocument/2006/relationships/image" Target="../media/image19.jpeg"/><Relationship Id="rId2" Type="http://schemas.openxmlformats.org/officeDocument/2006/relationships/hyperlink" Target="https://zapier.com/blog/ai-job-search/#resume-builder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apier.com/blog/ai-job-search/#gpt-google-sheets-add-on" TargetMode="External"/><Relationship Id="rId11" Type="http://schemas.openxmlformats.org/officeDocument/2006/relationships/hyperlink" Target="https://zapier.com/blog/ai-job-search/#your-brain" TargetMode="External"/><Relationship Id="rId5" Type="http://schemas.openxmlformats.org/officeDocument/2006/relationships/hyperlink" Target="https://zapier.com/blog/ai-job-search/#cover-letter-generators" TargetMode="External"/><Relationship Id="rId10" Type="http://schemas.openxmlformats.org/officeDocument/2006/relationships/hyperlink" Target="https://zapier.com/blog/ai-job-search/#zapier-central" TargetMode="External"/><Relationship Id="rId4" Type="http://schemas.openxmlformats.org/officeDocument/2006/relationships/hyperlink" Target="https://zapier.com/blog/ai-job-search/#resume-optimization-tools" TargetMode="External"/><Relationship Id="rId9" Type="http://schemas.openxmlformats.org/officeDocument/2006/relationships/hyperlink" Target="https://zapier.com/blog/ai-job-search/#negotiation-tools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https://studentguidetoai.org/wp-content/uploads/2024/08/Student-Guide-to-AI-final-081224.pdf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mailto:piersonm@mccc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orms.office.com/r/dPm9aCUjcf?origin=lprLink" TargetMode="External"/><Relationship Id="rId4" Type="http://schemas.openxmlformats.org/officeDocument/2006/relationships/hyperlink" Target="https://www.tiktok.com/@junkboxai?_t=ZT-8vl8XSIXfVj&amp;_r=1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studentguidetoai.org/wp-content/uploads/2024/08/Student-Guide-to-AI-final-081224.pdf" TargetMode="External"/><Relationship Id="rId13" Type="http://schemas.openxmlformats.org/officeDocument/2006/relationships/hyperlink" Target="https://www.synthesia.io/post/ai-tools" TargetMode="External"/><Relationship Id="rId3" Type="http://schemas.openxmlformats.org/officeDocument/2006/relationships/hyperlink" Target="https://mccc0-my.sharepoint.com/:p:/g/personal/piersonm_mccc_edu/EW8HPSz2rXBArV4eZbQz4a8BChZjsbTz8lIJamvg5jvKMg?e=4jmrIH" TargetMode="External"/><Relationship Id="rId7" Type="http://schemas.openxmlformats.org/officeDocument/2006/relationships/hyperlink" Target="https://www.youtube.com/watch?v=zi2MSVDfuLo" TargetMode="External"/><Relationship Id="rId12" Type="http://schemas.openxmlformats.org/officeDocument/2006/relationships/hyperlink" Target="https://www.turbolearn.ai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acu.org/trending-topics/ai" TargetMode="External"/><Relationship Id="rId11" Type="http://schemas.openxmlformats.org/officeDocument/2006/relationships/hyperlink" Target="https://chatgpt.com/" TargetMode="External"/><Relationship Id="rId5" Type="http://schemas.openxmlformats.org/officeDocument/2006/relationships/hyperlink" Target="https://assets.ctfassets.net/1e6ajr2k4140/4pkhlb5YUKH6Xb7T9jTMSf/2506b985233d3f7c05a3d82e5491f4c7/2025_AI_Shortlist_for_Higher_Education_3_Trends-compressed-compressed.pdf.pdf" TargetMode="External"/><Relationship Id="rId15" Type="http://schemas.openxmlformats.org/officeDocument/2006/relationships/hyperlink" Target="https://padlet.com/instructionaltech1/free-ai-tools-2024-bfaeqn0bqudxywty" TargetMode="External"/><Relationship Id="rId10" Type="http://schemas.openxmlformats.org/officeDocument/2006/relationships/hyperlink" Target="https://guides.lib.unc.edu/generativeAI/ai-students" TargetMode="External"/><Relationship Id="rId4" Type="http://schemas.openxmlformats.org/officeDocument/2006/relationships/hyperlink" Target="https://26556596.fs1.hubspotusercontent-eu1.net/hubfs/26556596/Digital%20Education%20Council%20Global%20AI%20Student%20Survey%202024.pdf?utm_medium=email&amp;_hsenc=p2ANqtz--CSVXKBWittpZssfqA49FztHucutvpnMOcVuolECv4Zd0rI4dl98YLU4DZkNhraNNhKlas7Nl76iwRnv2bJB8SU2vzc7046N69y2J4z02sZ-r673A&amp;_hsmi=92199303&amp;utm_content=92199303&amp;utm_source=hs_automation" TargetMode="External"/><Relationship Id="rId9" Type="http://schemas.openxmlformats.org/officeDocument/2006/relationships/hyperlink" Target="https://www.aiforeducation.io/home/#ResourceCenterHPanchor" TargetMode="External"/><Relationship Id="rId14" Type="http://schemas.openxmlformats.org/officeDocument/2006/relationships/hyperlink" Target="https://theresanaiforthat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menti.com/alrqwbwx629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What Is Artificial Intelligence (AI)? Definition, Uses, and More |  University of Cincinnati">
            <a:extLst>
              <a:ext uri="{FF2B5EF4-FFF2-40B4-BE49-F238E27FC236}">
                <a16:creationId xmlns:a16="http://schemas.microsoft.com/office/drawing/2014/main" id="{6CF7C0D5-44D5-48F8-3869-83F5A948E5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50000"/>
          </a:blip>
          <a:srcRect l="2573" t="138" r="8364" b="-276"/>
          <a:stretch/>
        </p:blipFill>
        <p:spPr>
          <a:xfrm>
            <a:off x="-124323" y="-76507"/>
            <a:ext cx="9277030" cy="69440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62ECEF-B54C-9190-AFE0-C54253A5F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896" y="118054"/>
            <a:ext cx="8072735" cy="616225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800" b="1" dirty="0">
                <a:solidFill>
                  <a:schemeClr val="bg1"/>
                </a:solidFill>
              </a:rPr>
              <a:t>AI for Everyone: </a:t>
            </a:r>
            <a:br>
              <a:rPr lang="en-US" sz="4800" b="1" dirty="0"/>
            </a:br>
            <a:r>
              <a:rPr lang="en-US" sz="4800" b="1" dirty="0">
                <a:solidFill>
                  <a:schemeClr val="bg1"/>
                </a:solidFill>
              </a:rPr>
              <a:t>The Basics of Supporting </a:t>
            </a:r>
            <a:br>
              <a:rPr lang="en-US" sz="4800" b="1" dirty="0"/>
            </a:br>
            <a:r>
              <a:rPr lang="en-US" sz="4800" b="1" dirty="0">
                <a:solidFill>
                  <a:schemeClr val="bg1"/>
                </a:solidFill>
              </a:rPr>
              <a:t>Educators </a:t>
            </a:r>
            <a:r>
              <a:rPr lang="en-US" sz="4800" b="1">
                <a:solidFill>
                  <a:schemeClr val="bg1"/>
                </a:solidFill>
              </a:rPr>
              <a:t>and Learners</a:t>
            </a:r>
            <a:br>
              <a:rPr lang="en-US" sz="4800" b="1" dirty="0">
                <a:solidFill>
                  <a:schemeClr val="bg1"/>
                </a:solidFill>
                <a:ea typeface="Calibri"/>
                <a:cs typeface="Calibri"/>
              </a:rPr>
            </a:br>
            <a:br>
              <a:rPr lang="en-US" sz="4800" b="1" dirty="0">
                <a:solidFill>
                  <a:schemeClr val="bg1"/>
                </a:solidFill>
                <a:ea typeface="Calibri"/>
                <a:cs typeface="Calibri"/>
              </a:rPr>
            </a:br>
            <a:br>
              <a:rPr lang="en-US" sz="4800" b="1" dirty="0">
                <a:solidFill>
                  <a:schemeClr val="bg1"/>
                </a:solidFill>
                <a:ea typeface="Calibri"/>
                <a:cs typeface="Calibri"/>
              </a:rPr>
            </a:br>
            <a:r>
              <a:rPr lang="en-US" sz="3600" b="1" dirty="0">
                <a:solidFill>
                  <a:schemeClr val="bg1"/>
                </a:solidFill>
                <a:ea typeface="Calibri"/>
                <a:cs typeface="Calibri"/>
              </a:rPr>
              <a:t>Presenter: Dr. Michelle Pierson</a:t>
            </a:r>
          </a:p>
        </p:txBody>
      </p:sp>
      <p:sp>
        <p:nvSpPr>
          <p:cNvPr id="28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80654" y="4368623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36538 w 3182692"/>
              <a:gd name="connsiteY1" fmla="*/ 0 h 18288"/>
              <a:gd name="connsiteX2" fmla="*/ 1273077 w 3182692"/>
              <a:gd name="connsiteY2" fmla="*/ 0 h 18288"/>
              <a:gd name="connsiteX3" fmla="*/ 1909615 w 3182692"/>
              <a:gd name="connsiteY3" fmla="*/ 0 h 18288"/>
              <a:gd name="connsiteX4" fmla="*/ 2482500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609807 w 3182692"/>
              <a:gd name="connsiteY7" fmla="*/ 18288 h 18288"/>
              <a:gd name="connsiteX8" fmla="*/ 2068750 w 3182692"/>
              <a:gd name="connsiteY8" fmla="*/ 18288 h 18288"/>
              <a:gd name="connsiteX9" fmla="*/ 1432211 w 3182692"/>
              <a:gd name="connsiteY9" fmla="*/ 18288 h 18288"/>
              <a:gd name="connsiteX10" fmla="*/ 859327 w 3182692"/>
              <a:gd name="connsiteY10" fmla="*/ 18288 h 18288"/>
              <a:gd name="connsiteX11" fmla="*/ 0 w 3182692"/>
              <a:gd name="connsiteY11" fmla="*/ 18288 h 18288"/>
              <a:gd name="connsiteX12" fmla="*/ 0 w 318269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07727" y="-28"/>
                  <a:pt x="1273077" y="0"/>
                </a:cubicBezTo>
                <a:cubicBezTo>
                  <a:pt x="1538427" y="28"/>
                  <a:pt x="1698640" y="-12775"/>
                  <a:pt x="1909615" y="0"/>
                </a:cubicBezTo>
                <a:cubicBezTo>
                  <a:pt x="2120590" y="12775"/>
                  <a:pt x="2210293" y="-21823"/>
                  <a:pt x="2482500" y="0"/>
                </a:cubicBezTo>
                <a:cubicBezTo>
                  <a:pt x="2754708" y="21823"/>
                  <a:pt x="3004133" y="-28750"/>
                  <a:pt x="3182692" y="0"/>
                </a:cubicBezTo>
                <a:cubicBezTo>
                  <a:pt x="3183134" y="4516"/>
                  <a:pt x="3181865" y="12266"/>
                  <a:pt x="3182692" y="18288"/>
                </a:cubicBezTo>
                <a:cubicBezTo>
                  <a:pt x="2947402" y="22440"/>
                  <a:pt x="2876226" y="27191"/>
                  <a:pt x="2609807" y="18288"/>
                </a:cubicBezTo>
                <a:cubicBezTo>
                  <a:pt x="2343389" y="9385"/>
                  <a:pt x="2326689" y="25579"/>
                  <a:pt x="2068750" y="18288"/>
                </a:cubicBezTo>
                <a:cubicBezTo>
                  <a:pt x="1810811" y="10997"/>
                  <a:pt x="1713836" y="48219"/>
                  <a:pt x="1432211" y="18288"/>
                </a:cubicBezTo>
                <a:cubicBezTo>
                  <a:pt x="1150586" y="-11643"/>
                  <a:pt x="982765" y="3747"/>
                  <a:pt x="859327" y="18288"/>
                </a:cubicBezTo>
                <a:cubicBezTo>
                  <a:pt x="735889" y="32829"/>
                  <a:pt x="254183" y="35231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43108" y="-22426"/>
                  <a:pt x="387854" y="22949"/>
                  <a:pt x="572885" y="0"/>
                </a:cubicBezTo>
                <a:cubicBezTo>
                  <a:pt x="757916" y="-22949"/>
                  <a:pt x="923707" y="6797"/>
                  <a:pt x="1113942" y="0"/>
                </a:cubicBezTo>
                <a:cubicBezTo>
                  <a:pt x="1304177" y="-6797"/>
                  <a:pt x="1495991" y="20627"/>
                  <a:pt x="1686827" y="0"/>
                </a:cubicBezTo>
                <a:cubicBezTo>
                  <a:pt x="1877663" y="-20627"/>
                  <a:pt x="2170182" y="-20672"/>
                  <a:pt x="2323365" y="0"/>
                </a:cubicBezTo>
                <a:cubicBezTo>
                  <a:pt x="2476548" y="20672"/>
                  <a:pt x="2919164" y="6097"/>
                  <a:pt x="3182692" y="0"/>
                </a:cubicBezTo>
                <a:cubicBezTo>
                  <a:pt x="3183269" y="4624"/>
                  <a:pt x="3183511" y="11191"/>
                  <a:pt x="3182692" y="18288"/>
                </a:cubicBezTo>
                <a:cubicBezTo>
                  <a:pt x="3026065" y="-10849"/>
                  <a:pt x="2775006" y="23067"/>
                  <a:pt x="2546154" y="18288"/>
                </a:cubicBezTo>
                <a:cubicBezTo>
                  <a:pt x="2317302" y="13509"/>
                  <a:pt x="2168173" y="-8513"/>
                  <a:pt x="1845961" y="18288"/>
                </a:cubicBezTo>
                <a:cubicBezTo>
                  <a:pt x="1523749" y="45089"/>
                  <a:pt x="1450078" y="-844"/>
                  <a:pt x="1304904" y="18288"/>
                </a:cubicBezTo>
                <a:cubicBezTo>
                  <a:pt x="1159730" y="37420"/>
                  <a:pt x="942635" y="-10021"/>
                  <a:pt x="604711" y="18288"/>
                </a:cubicBezTo>
                <a:cubicBezTo>
                  <a:pt x="266787" y="46597"/>
                  <a:pt x="141927" y="-8395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67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06846-FD28-0A47-67EA-ED04AA4CC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screen shot of a graph&#10;&#10;AI-generated content may be incorrect.">
            <a:extLst>
              <a:ext uri="{FF2B5EF4-FFF2-40B4-BE49-F238E27FC236}">
                <a16:creationId xmlns:a16="http://schemas.microsoft.com/office/drawing/2014/main" id="{48AFC22E-A1B0-65D3-5024-DEBAE6B2C8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4" y="-964"/>
            <a:ext cx="9138733" cy="6860189"/>
          </a:xfrm>
        </p:spPr>
      </p:pic>
    </p:spTree>
    <p:extLst>
      <p:ext uri="{BB962C8B-B14F-4D97-AF65-F5344CB8AC3E}">
        <p14:creationId xmlns:p14="http://schemas.microsoft.com/office/powerpoint/2010/main" val="2844120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3493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BD45BD-09A5-2E1E-7361-EBB382BB9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252" y="381935"/>
            <a:ext cx="3953358" cy="597441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dirty="0">
                <a:solidFill>
                  <a:srgbClr val="FFFFFF"/>
                </a:solidFill>
                <a:ea typeface="Calibri"/>
                <a:cs typeface="Calibri"/>
              </a:rPr>
              <a:t>Chronicle of Higher Ed-</a:t>
            </a:r>
            <a:br>
              <a:rPr lang="en-US" sz="5400" dirty="0">
                <a:solidFill>
                  <a:srgbClr val="FFFFFF"/>
                </a:solidFill>
                <a:ea typeface="Calibri"/>
                <a:cs typeface="Calibri"/>
              </a:rPr>
            </a:br>
            <a:r>
              <a:rPr lang="en-US" sz="5400" dirty="0">
                <a:solidFill>
                  <a:srgbClr val="FFFFFF"/>
                </a:solidFill>
                <a:ea typeface="Calibri"/>
                <a:cs typeface="Calibri"/>
              </a:rPr>
              <a:t>April 2025 Issue</a:t>
            </a:r>
            <a:endParaRPr lang="en-US" sz="5400" dirty="0">
              <a:solidFill>
                <a:srgbClr val="FFFFFF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0420" y="554152"/>
            <a:ext cx="430632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6DEF5-A560-625B-1A10-32C05CD7B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2924" y="547094"/>
            <a:ext cx="3951735" cy="58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US" sz="1700" dirty="0">
              <a:solidFill>
                <a:srgbClr val="000000">
                  <a:alpha val="80000"/>
                </a:srgbClr>
              </a:solidFill>
              <a:ea typeface="Calibri"/>
              <a:cs typeface="Calibri"/>
            </a:endParaRPr>
          </a:p>
          <a:p>
            <a:r>
              <a:rPr lang="en-US" sz="1700" b="1" dirty="0">
                <a:solidFill>
                  <a:schemeClr val="bg1"/>
                </a:solidFill>
                <a:ea typeface="+mn-lt"/>
                <a:cs typeface="+mn-lt"/>
              </a:rPr>
              <a:t>An OpenAI analysis found that about half of students ages 18 to 24 use AI for </a:t>
            </a:r>
            <a:endParaRPr lang="en-US" b="1">
              <a:solidFill>
                <a:schemeClr val="bg1"/>
              </a:solidFill>
              <a:ea typeface="Calibri"/>
              <a:cs typeface="Calibri"/>
            </a:endParaRPr>
          </a:p>
          <a:p>
            <a:pPr lvl="1">
              <a:buFont typeface="Courier New"/>
              <a:buChar char="o"/>
            </a:pPr>
            <a:r>
              <a:rPr lang="en-US" sz="1700" b="1" dirty="0">
                <a:solidFill>
                  <a:schemeClr val="bg1"/>
                </a:solidFill>
                <a:ea typeface="+mn-lt"/>
                <a:cs typeface="+mn-lt"/>
              </a:rPr>
              <a:t>starting papers or projects</a:t>
            </a:r>
          </a:p>
          <a:p>
            <a:pPr lvl="1">
              <a:buFont typeface="Courier New"/>
              <a:buChar char="o"/>
            </a:pPr>
            <a:r>
              <a:rPr lang="en-US" sz="1700" b="1" dirty="0">
                <a:solidFill>
                  <a:schemeClr val="bg1"/>
                </a:solidFill>
                <a:ea typeface="+mn-lt"/>
                <a:cs typeface="+mn-lt"/>
              </a:rPr>
              <a:t> summarizing long texts</a:t>
            </a:r>
          </a:p>
          <a:p>
            <a:pPr lvl="1">
              <a:buFont typeface="Courier New"/>
              <a:buChar char="o"/>
            </a:pPr>
            <a:r>
              <a:rPr lang="en-US" sz="1700" b="1" dirty="0">
                <a:solidFill>
                  <a:schemeClr val="bg1"/>
                </a:solidFill>
                <a:ea typeface="+mn-lt"/>
                <a:cs typeface="+mn-lt"/>
              </a:rPr>
              <a:t> brainstorming projects</a:t>
            </a:r>
          </a:p>
          <a:p>
            <a:pPr lvl="1">
              <a:buFont typeface="Courier New"/>
              <a:buChar char="o"/>
            </a:pPr>
            <a:r>
              <a:rPr lang="en-US" sz="1700" b="1" dirty="0">
                <a:solidFill>
                  <a:schemeClr val="bg1"/>
                </a:solidFill>
                <a:ea typeface="+mn-lt"/>
                <a:cs typeface="+mn-lt"/>
              </a:rPr>
              <a:t>exploring topics</a:t>
            </a:r>
          </a:p>
          <a:p>
            <a:pPr lvl="1">
              <a:buFont typeface="Courier New"/>
              <a:buChar char="o"/>
            </a:pPr>
            <a:r>
              <a:rPr lang="en-US" sz="1700" b="1" dirty="0">
                <a:solidFill>
                  <a:schemeClr val="bg1"/>
                </a:solidFill>
                <a:ea typeface="+mn-lt"/>
                <a:cs typeface="+mn-lt"/>
              </a:rPr>
              <a:t>revising writing</a:t>
            </a:r>
          </a:p>
          <a:p>
            <a:pPr marL="457200" lvl="1" indent="0">
              <a:buNone/>
            </a:pPr>
            <a:endParaRPr lang="en-US" sz="1700" b="1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1700" b="1" dirty="0">
                <a:solidFill>
                  <a:schemeClr val="bg1"/>
                </a:solidFill>
                <a:ea typeface="+mn-lt"/>
                <a:cs typeface="+mn-lt"/>
              </a:rPr>
              <a:t>To a lesser degree they also use it</a:t>
            </a:r>
          </a:p>
          <a:p>
            <a:pPr lvl="1">
              <a:buFont typeface="Courier New,monospace"/>
              <a:buChar char="o"/>
            </a:pPr>
            <a:r>
              <a:rPr lang="en-US" sz="1300" b="1" dirty="0">
                <a:solidFill>
                  <a:schemeClr val="bg1"/>
                </a:solidFill>
                <a:ea typeface="+mn-lt"/>
                <a:cs typeface="+mn-lt"/>
              </a:rPr>
              <a:t> to solve math problems</a:t>
            </a:r>
          </a:p>
          <a:p>
            <a:pPr lvl="1">
              <a:buFont typeface="Courier New,monospace"/>
              <a:buChar char="o"/>
            </a:pPr>
            <a:r>
              <a:rPr lang="en-US" sz="1300" b="1" dirty="0">
                <a:solidFill>
                  <a:schemeClr val="bg1"/>
                </a:solidFill>
                <a:ea typeface="+mn-lt"/>
                <a:cs typeface="+mn-lt"/>
              </a:rPr>
              <a:t> prepare for exams</a:t>
            </a:r>
          </a:p>
          <a:p>
            <a:pPr lvl="1">
              <a:buFont typeface="Courier New,monospace"/>
              <a:buChar char="o"/>
            </a:pPr>
            <a:r>
              <a:rPr lang="en-US" sz="1300" b="1" dirty="0">
                <a:solidFill>
                  <a:schemeClr val="bg1"/>
                </a:solidFill>
                <a:ea typeface="+mn-lt"/>
                <a:cs typeface="+mn-lt"/>
              </a:rPr>
              <a:t>write computer programs</a:t>
            </a:r>
          </a:p>
          <a:p>
            <a:pPr lvl="1">
              <a:buFont typeface="Courier New,monospace"/>
              <a:buChar char="o"/>
            </a:pPr>
            <a:r>
              <a:rPr lang="en-US" sz="1300" b="1" dirty="0">
                <a:solidFill>
                  <a:schemeClr val="bg1"/>
                </a:solidFill>
                <a:ea typeface="+mn-lt"/>
                <a:cs typeface="+mn-lt"/>
              </a:rPr>
              <a:t> create lesson plans</a:t>
            </a:r>
          </a:p>
          <a:p>
            <a:pPr lvl="1">
              <a:buFont typeface="Courier New,monospace"/>
              <a:buChar char="o"/>
            </a:pPr>
            <a:r>
              <a:rPr lang="en-US" sz="1300" b="1" dirty="0">
                <a:solidFill>
                  <a:schemeClr val="bg1"/>
                </a:solidFill>
                <a:ea typeface="+mn-lt"/>
                <a:cs typeface="+mn-lt"/>
              </a:rPr>
              <a:t> learn languages</a:t>
            </a:r>
          </a:p>
          <a:p>
            <a:pPr lvl="1">
              <a:buFont typeface="Courier New,monospace"/>
              <a:buChar char="o"/>
            </a:pPr>
            <a:r>
              <a:rPr lang="en-US" sz="1300" b="1" dirty="0">
                <a:solidFill>
                  <a:schemeClr val="bg1"/>
                </a:solidFill>
                <a:ea typeface="+mn-lt"/>
                <a:cs typeface="+mn-lt"/>
              </a:rPr>
              <a:t>ask advice</a:t>
            </a:r>
          </a:p>
          <a:p>
            <a:pPr lvl="1">
              <a:buFont typeface="Courier New,monospace"/>
              <a:buChar char="o"/>
            </a:pPr>
            <a:r>
              <a:rPr lang="en-US" sz="1300" b="1" dirty="0">
                <a:solidFill>
                  <a:schemeClr val="bg1"/>
                </a:solidFill>
                <a:ea typeface="+mn-lt"/>
                <a:cs typeface="+mn-lt"/>
              </a:rPr>
              <a:t>search for jobs</a:t>
            </a:r>
          </a:p>
          <a:p>
            <a:pPr lvl="1">
              <a:buFont typeface="Courier New,monospace"/>
              <a:buChar char="o"/>
            </a:pPr>
            <a:r>
              <a:rPr lang="en-US" sz="1300" b="1" dirty="0">
                <a:solidFill>
                  <a:schemeClr val="bg1"/>
                </a:solidFill>
                <a:ea typeface="+mn-lt"/>
                <a:cs typeface="+mn-lt"/>
              </a:rPr>
              <a:t>organize their schedules</a:t>
            </a:r>
          </a:p>
          <a:p>
            <a:pPr lvl="1">
              <a:buFont typeface="Courier New,monospace"/>
              <a:buChar char="o"/>
            </a:pPr>
            <a:r>
              <a:rPr lang="en-US" sz="1300" b="1" dirty="0">
                <a:solidFill>
                  <a:schemeClr val="bg1"/>
                </a:solidFill>
                <a:ea typeface="+mn-lt"/>
                <a:cs typeface="+mn-lt"/>
              </a:rPr>
              <a:t>do career-related writing</a:t>
            </a:r>
            <a:endParaRPr lang="en-US" b="1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9621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853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B2AE301-8298-47C2-81FA-781BA50D9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9144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8DBE596-692C-4777-8933-9D5BB8533B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9C38783D-8606-4709-8C6F-69DE0EF816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65A2D8C-561A-4347-88E9-4D84CF7CA9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7CB8EFE-31DC-44A2-A07E-FD84E8DA3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B6473FEC-46FF-4C7E-85BA-344E0365CA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C875950-A52D-453F-A602-3E58AD414E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F519C05-4AE4-93C1-1B0F-6CE088C31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4381" y="1354819"/>
            <a:ext cx="3930661" cy="2411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Practical AI </a:t>
            </a:r>
            <a:b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Tools and Uses</a:t>
            </a:r>
          </a:p>
        </p:txBody>
      </p:sp>
      <p:pic>
        <p:nvPicPr>
          <p:cNvPr id="6" name="Picture 5" descr="AI Simplified: Practical Tools for Business Productivity | efactory">
            <a:extLst>
              <a:ext uri="{FF2B5EF4-FFF2-40B4-BE49-F238E27FC236}">
                <a16:creationId xmlns:a16="http://schemas.microsoft.com/office/drawing/2014/main" id="{35CBCA5C-8854-A0CE-E32D-3E7C9B4F5F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433" t="9091" r="8659"/>
          <a:stretch/>
        </p:blipFill>
        <p:spPr>
          <a:xfrm>
            <a:off x="626268" y="1836538"/>
            <a:ext cx="3298032" cy="247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71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lue and green poster with text&#10;&#10;Description automatically generated">
            <a:extLst>
              <a:ext uri="{FF2B5EF4-FFF2-40B4-BE49-F238E27FC236}">
                <a16:creationId xmlns:a16="http://schemas.microsoft.com/office/drawing/2014/main" id="{938527D7-C479-1A30-6D9C-162FA8E83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246" y="-1506"/>
            <a:ext cx="5073905" cy="6864003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B1E37F-F867-071C-A950-D817CEA26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27" y="3625"/>
            <a:ext cx="4705349" cy="2655579"/>
          </a:xfrm>
          <a:solidFill>
            <a:schemeClr val="tx2">
              <a:lumMod val="75000"/>
              <a:lumOff val="2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Students and AI: 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To Use or Not to Use; That is the Question</a:t>
            </a:r>
          </a:p>
        </p:txBody>
      </p:sp>
      <p:sp>
        <p:nvSpPr>
          <p:cNvPr id="26" name="Content Placeholder 16">
            <a:extLst>
              <a:ext uri="{FF2B5EF4-FFF2-40B4-BE49-F238E27FC236}">
                <a16:creationId xmlns:a16="http://schemas.microsoft.com/office/drawing/2014/main" id="{11BE4A67-CBAA-A4BE-FC6F-52A506EC6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27" y="2345582"/>
            <a:ext cx="4705349" cy="4499801"/>
          </a:xfrm>
          <a:solidFill>
            <a:schemeClr val="tx2">
              <a:lumMod val="75000"/>
              <a:lumOff val="25000"/>
            </a:schemeClr>
          </a:solidFill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33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pic>
        <p:nvPicPr>
          <p:cNvPr id="4" name="Picture 3" descr="Question Mark Images - Free Download on Freepik">
            <a:extLst>
              <a:ext uri="{FF2B5EF4-FFF2-40B4-BE49-F238E27FC236}">
                <a16:creationId xmlns:a16="http://schemas.microsoft.com/office/drawing/2014/main" id="{52506C19-3A18-FD00-1343-7D7218310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85" y="2659985"/>
            <a:ext cx="3412738" cy="33266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4D3B64-B852-B164-5A74-652090E1A7F2}"/>
              </a:ext>
            </a:extLst>
          </p:cNvPr>
          <p:cNvSpPr txBox="1"/>
          <p:nvPr/>
        </p:nvSpPr>
        <p:spPr>
          <a:xfrm>
            <a:off x="750171" y="6137682"/>
            <a:ext cx="3172450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B050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https://www.aiforeducation.io/home/#ResourceCenterHPanchor</a:t>
            </a:r>
            <a:r>
              <a:rPr lang="en-US" dirty="0">
                <a:solidFill>
                  <a:srgbClr val="00B050"/>
                </a:solidFill>
                <a:ea typeface="+mn-lt"/>
                <a:cs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2381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What is Chat GPT? - Lighthouse Guild">
            <a:extLst>
              <a:ext uri="{FF2B5EF4-FFF2-40B4-BE49-F238E27FC236}">
                <a16:creationId xmlns:a16="http://schemas.microsoft.com/office/drawing/2014/main" id="{BB2FAB95-DA00-1B70-1C1B-918873FD25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533" r="1" b="1"/>
          <a:stretch/>
        </p:blipFill>
        <p:spPr>
          <a:xfrm>
            <a:off x="20431" y="163296"/>
            <a:ext cx="9151947" cy="438954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28" y="2987478"/>
            <a:ext cx="9171095" cy="1828800"/>
            <a:chOff x="-305" y="2987478"/>
            <a:chExt cx="12188952" cy="1828800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24" name="Freeform: Shape 23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F19F7B9-DAC4-019E-5917-1EBB456D8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4551037"/>
            <a:ext cx="1901190" cy="1509931"/>
          </a:xfrm>
        </p:spPr>
        <p:txBody>
          <a:bodyPr>
            <a:normAutofit/>
          </a:bodyPr>
          <a:lstStyle/>
          <a:p>
            <a:r>
              <a:rPr lang="en-US" sz="3100" b="1">
                <a:solidFill>
                  <a:schemeClr val="tx2"/>
                </a:solidFill>
                <a:ea typeface="Calibri"/>
                <a:cs typeface="Calibri"/>
              </a:rPr>
              <a:t>CHAT GPT</a:t>
            </a:r>
            <a:endParaRPr lang="en-US" sz="3100" b="1">
              <a:solidFill>
                <a:schemeClr val="tx2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73EA660-772D-574A-E303-D411AA37E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3206" y="4072795"/>
            <a:ext cx="3140045" cy="3088219"/>
          </a:xfrm>
        </p:spPr>
        <p:txBody>
          <a:bodyPr anchor="ctr">
            <a:normAutofit/>
          </a:bodyPr>
          <a:lstStyle/>
          <a:p>
            <a:r>
              <a:rPr lang="en-US" sz="1600" b="1" dirty="0">
                <a:solidFill>
                  <a:schemeClr val="tx2"/>
                </a:solidFill>
                <a:ea typeface="Calibri"/>
                <a:cs typeface="Calibri"/>
              </a:rPr>
              <a:t>Responsible Student Use</a:t>
            </a:r>
            <a:endParaRPr lang="en-US" sz="1600" b="1">
              <a:solidFill>
                <a:schemeClr val="tx2"/>
              </a:solidFill>
              <a:ea typeface="Calibri"/>
              <a:cs typeface="Calibri"/>
            </a:endParaRPr>
          </a:p>
          <a:p>
            <a:pPr lvl="1">
              <a:buFont typeface="Courier New"/>
              <a:buChar char="o"/>
            </a:pPr>
            <a:r>
              <a:rPr lang="en-US" sz="1600" dirty="0">
                <a:solidFill>
                  <a:schemeClr val="tx2"/>
                </a:solidFill>
                <a:ea typeface="Calibri"/>
                <a:cs typeface="Calibri"/>
              </a:rPr>
              <a:t>Generate ideas or outlines</a:t>
            </a:r>
          </a:p>
          <a:p>
            <a:pPr lvl="1">
              <a:buFont typeface="Courier New"/>
              <a:buChar char="o"/>
            </a:pPr>
            <a:r>
              <a:rPr lang="en-US" sz="1600" dirty="0">
                <a:solidFill>
                  <a:schemeClr val="tx2"/>
                </a:solidFill>
                <a:ea typeface="Calibri"/>
                <a:cs typeface="Calibri"/>
              </a:rPr>
              <a:t>Practice questions, quizzes</a:t>
            </a:r>
          </a:p>
          <a:p>
            <a:pPr lvl="1">
              <a:buFont typeface="Courier New"/>
              <a:buChar char="o"/>
            </a:pPr>
            <a:r>
              <a:rPr lang="en-US" sz="1600" dirty="0">
                <a:solidFill>
                  <a:schemeClr val="tx2"/>
                </a:solidFill>
                <a:ea typeface="Calibri"/>
                <a:cs typeface="Calibri"/>
              </a:rPr>
              <a:t>Understand difficult topics</a:t>
            </a:r>
          </a:p>
          <a:p>
            <a:pPr lvl="1">
              <a:buFont typeface="Courier New"/>
              <a:buChar char="o"/>
            </a:pPr>
            <a:r>
              <a:rPr lang="en-US" sz="1600" dirty="0">
                <a:solidFill>
                  <a:schemeClr val="tx2"/>
                </a:solidFill>
                <a:ea typeface="Calibri"/>
                <a:cs typeface="Calibri"/>
              </a:rPr>
              <a:t>Review drafts</a:t>
            </a:r>
          </a:p>
          <a:p>
            <a:pPr marL="457200" lvl="1" indent="0">
              <a:buNone/>
            </a:pPr>
            <a:endParaRPr lang="en-US" sz="1600" dirty="0">
              <a:solidFill>
                <a:schemeClr val="tx2"/>
              </a:solidFill>
              <a:ea typeface="+mn-lt"/>
              <a:cs typeface="+mn-lt"/>
            </a:endParaRPr>
          </a:p>
          <a:p>
            <a:r>
              <a:rPr lang="en-US" sz="1600" dirty="0">
                <a:solidFill>
                  <a:schemeClr val="tx2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https://chatgpt.com/</a:t>
            </a:r>
            <a:r>
              <a:rPr lang="en-US" sz="1600" dirty="0">
                <a:solidFill>
                  <a:schemeClr val="tx2"/>
                </a:solidFill>
                <a:ea typeface="+mn-lt"/>
                <a:cs typeface="+mn-lt"/>
              </a:rPr>
              <a:t> </a:t>
            </a:r>
            <a:endParaRPr lang="en-US" sz="1600" dirty="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670B2C-DE24-9F6B-15F9-2603A57AFC8E}"/>
              </a:ext>
            </a:extLst>
          </p:cNvPr>
          <p:cNvSpPr txBox="1"/>
          <p:nvPr/>
        </p:nvSpPr>
        <p:spPr>
          <a:xfrm>
            <a:off x="5946201" y="4078085"/>
            <a:ext cx="3106907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1600" dirty="0">
              <a:solidFill>
                <a:schemeClr val="accent1">
                  <a:lumMod val="76000"/>
                </a:schemeClr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sz="1600" b="1" dirty="0">
              <a:solidFill>
                <a:schemeClr val="accent1">
                  <a:lumMod val="76000"/>
                </a:schemeClr>
              </a:solidFill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solidFill>
                  <a:schemeClr val="accent1">
                    <a:lumMod val="76000"/>
                  </a:schemeClr>
                </a:solidFill>
                <a:ea typeface="Calibri"/>
                <a:cs typeface="Calibri"/>
              </a:rPr>
              <a:t>Instructor Use</a:t>
            </a:r>
            <a:endParaRPr lang="en-US" b="1" dirty="0">
              <a:solidFill>
                <a:schemeClr val="accent1">
                  <a:lumMod val="76000"/>
                </a:schemeClr>
              </a:solidFill>
              <a:ea typeface="Calibri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1600" dirty="0">
                <a:solidFill>
                  <a:schemeClr val="accent1">
                    <a:lumMod val="76000"/>
                  </a:schemeClr>
                </a:solidFill>
                <a:ea typeface="Calibri"/>
                <a:cs typeface="Calibri"/>
              </a:rPr>
              <a:t>Draft lesson plans, quizzes, rubrics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600" dirty="0">
                <a:solidFill>
                  <a:schemeClr val="accent1">
                    <a:lumMod val="76000"/>
                  </a:schemeClr>
                </a:solidFill>
                <a:ea typeface="Calibri"/>
                <a:cs typeface="Calibri"/>
              </a:rPr>
              <a:t>Summarize articles and readings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600" dirty="0">
                <a:solidFill>
                  <a:schemeClr val="accent1">
                    <a:lumMod val="76000"/>
                  </a:schemeClr>
                </a:solidFill>
                <a:ea typeface="Calibri"/>
                <a:cs typeface="Calibri"/>
              </a:rPr>
              <a:t>Polish prompts, directions</a:t>
            </a:r>
          </a:p>
          <a:p>
            <a:pPr marL="742950" lvl="1" indent="-285750">
              <a:buFont typeface="Courier New"/>
              <a:buChar char="o"/>
            </a:pPr>
            <a:r>
              <a:rPr lang="en-US" sz="1600" dirty="0">
                <a:solidFill>
                  <a:schemeClr val="accent1">
                    <a:lumMod val="76000"/>
                  </a:schemeClr>
                </a:solidFill>
                <a:ea typeface="Calibri"/>
                <a:cs typeface="Calibri"/>
              </a:rPr>
              <a:t>Differentiate learning content</a:t>
            </a:r>
          </a:p>
        </p:txBody>
      </p:sp>
    </p:spTree>
    <p:extLst>
      <p:ext uri="{BB962C8B-B14F-4D97-AF65-F5344CB8AC3E}">
        <p14:creationId xmlns:p14="http://schemas.microsoft.com/office/powerpoint/2010/main" val="3200581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2468898-5A6E-4D55-85EC-308E785EE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6570EE-B4BE-6B32-1424-3AEA8FA6B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" y="411480"/>
            <a:ext cx="8401050" cy="1106424"/>
          </a:xfrm>
        </p:spPr>
        <p:txBody>
          <a:bodyPr>
            <a:normAutofit/>
          </a:bodyPr>
          <a:lstStyle/>
          <a:p>
            <a:r>
              <a:rPr lang="en-US" sz="3100" b="1" dirty="0">
                <a:solidFill>
                  <a:srgbClr val="7030A0"/>
                </a:solidFill>
                <a:ea typeface="Calibri"/>
                <a:cs typeface="Calibri"/>
              </a:rPr>
              <a:t>Best Study Tools Via AI Input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8458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Content Placeholder 3" descr="A white text with black text&#10;&#10;AI-generated content may be incorrect.">
            <a:extLst>
              <a:ext uri="{FF2B5EF4-FFF2-40B4-BE49-F238E27FC236}">
                <a16:creationId xmlns:a16="http://schemas.microsoft.com/office/drawing/2014/main" id="{335B9440-1079-D98F-AB2B-B2D0C1B38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3" y="1629786"/>
            <a:ext cx="4724012" cy="4734786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7850" y="1721922"/>
            <a:ext cx="3163824" cy="4520560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44C24D-089F-6583-2026-29D397465C40}"/>
              </a:ext>
            </a:extLst>
          </p:cNvPr>
          <p:cNvSpPr txBox="1"/>
          <p:nvPr/>
        </p:nvSpPr>
        <p:spPr>
          <a:xfrm>
            <a:off x="328081" y="6367537"/>
            <a:ext cx="848359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333333"/>
                </a:solidFill>
                <a:latin typeface="Arial"/>
                <a:cs typeface="Arial"/>
              </a:rPr>
              <a:t>"List Best Study Tool Uses for AI" prompt. </a:t>
            </a:r>
            <a:r>
              <a:rPr lang="en-US" sz="1200" i="1" dirty="0">
                <a:solidFill>
                  <a:srgbClr val="333333"/>
                </a:solidFill>
                <a:latin typeface="Arial"/>
                <a:cs typeface="Arial"/>
              </a:rPr>
              <a:t>ChatGPT, 8</a:t>
            </a:r>
            <a:r>
              <a:rPr lang="en-US" sz="1200" dirty="0">
                <a:solidFill>
                  <a:srgbClr val="333333"/>
                </a:solidFill>
                <a:latin typeface="Arial"/>
                <a:cs typeface="Arial"/>
              </a:rPr>
              <a:t> Apr. version, OpenAI, 8 April 2025 chat.openai.com/chat. </a:t>
            </a:r>
            <a:r>
              <a:rPr lang="en-US" sz="1200" dirty="0">
                <a:solidFill>
                  <a:srgbClr val="333333"/>
                </a:solidFill>
                <a:ea typeface="+mn-lt"/>
                <a:cs typeface="+mn-lt"/>
                <a:hlinkClick r:id="rId3"/>
              </a:rPr>
              <a:t>https://chatgpt.com/share/67f84068-acf0-8010-85bf-4ebe12835cf7</a:t>
            </a:r>
            <a:endParaRPr lang="en-US" dirty="0">
              <a:ea typeface="+mn-lt"/>
              <a:cs typeface="+mn-lt"/>
            </a:endParaRPr>
          </a:p>
        </p:txBody>
      </p:sp>
      <p:pic>
        <p:nvPicPr>
          <p:cNvPr id="9" name="Content Placeholder 8" descr="A group of people sitting at tables with computers&#10;&#10;AI-generated content may be incorrect.">
            <a:extLst>
              <a:ext uri="{FF2B5EF4-FFF2-40B4-BE49-F238E27FC236}">
                <a16:creationId xmlns:a16="http://schemas.microsoft.com/office/drawing/2014/main" id="{F7D63862-35D2-96AC-1793-362C05BBD0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688651" y="1632738"/>
            <a:ext cx="4405651" cy="4747833"/>
          </a:xfrm>
        </p:spPr>
      </p:pic>
    </p:spTree>
    <p:extLst>
      <p:ext uri="{BB962C8B-B14F-4D97-AF65-F5344CB8AC3E}">
        <p14:creationId xmlns:p14="http://schemas.microsoft.com/office/powerpoint/2010/main" val="4232955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350" y="762001"/>
            <a:ext cx="4000647" cy="1708242"/>
          </a:xfrm>
        </p:spPr>
        <p:txBody>
          <a:bodyPr anchor="ctr">
            <a:normAutofit/>
          </a:bodyPr>
          <a:lstStyle/>
          <a:p>
            <a:r>
              <a:rPr lang="en-US" sz="3500" dirty="0">
                <a:solidFill>
                  <a:schemeClr val="bg1"/>
                </a:solidFill>
                <a:ea typeface="Calibri"/>
                <a:cs typeface="Calibri"/>
              </a:rPr>
              <a:t>Study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0" y="2020696"/>
            <a:ext cx="4000647" cy="42193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ea typeface="Calibri"/>
                <a:cs typeface="Calibri"/>
              </a:rPr>
              <a:t>Notes</a:t>
            </a:r>
          </a:p>
          <a:p>
            <a:r>
              <a:rPr lang="en-US" sz="2400" b="1" dirty="0">
                <a:solidFill>
                  <a:schemeClr val="bg1"/>
                </a:solidFill>
                <a:ea typeface="Calibri"/>
                <a:cs typeface="Calibri"/>
              </a:rPr>
              <a:t>Flashcards</a:t>
            </a:r>
          </a:p>
          <a:p>
            <a:r>
              <a:rPr lang="en-US" sz="2400" b="1" dirty="0">
                <a:solidFill>
                  <a:schemeClr val="bg1"/>
                </a:solidFill>
                <a:ea typeface="Calibri"/>
                <a:cs typeface="Calibri"/>
              </a:rPr>
              <a:t>Quizzes</a:t>
            </a:r>
          </a:p>
          <a:p>
            <a:r>
              <a:rPr lang="en-US" sz="2400" b="1" dirty="0">
                <a:solidFill>
                  <a:schemeClr val="bg1"/>
                </a:solidFill>
                <a:ea typeface="Calibri"/>
                <a:cs typeface="Calibri"/>
              </a:rPr>
              <a:t>Podcasts</a:t>
            </a:r>
          </a:p>
          <a:p>
            <a:r>
              <a:rPr lang="en-US" sz="2400" b="1" dirty="0">
                <a:solidFill>
                  <a:schemeClr val="bg1"/>
                </a:solidFill>
                <a:ea typeface="Calibri"/>
                <a:cs typeface="Calibri"/>
              </a:rPr>
              <a:t>Example</a:t>
            </a:r>
          </a:p>
          <a:p>
            <a:pPr lvl="1">
              <a:buFont typeface="Courier New"/>
              <a:buChar char="o"/>
            </a:pPr>
            <a:r>
              <a:rPr lang="en-US" sz="1300" b="1" dirty="0">
                <a:solidFill>
                  <a:schemeClr val="bg1"/>
                </a:solidFill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TurboLearn AI</a:t>
            </a:r>
          </a:p>
          <a:p>
            <a:pPr lvl="2">
              <a:buFont typeface="Wingdings"/>
              <a:buChar char="§"/>
            </a:pPr>
            <a:r>
              <a:rPr lang="en-US" sz="1300" b="1" dirty="0">
                <a:solidFill>
                  <a:schemeClr val="bg1"/>
                </a:solidFill>
                <a:ea typeface="Calibri"/>
                <a:cs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Emotions Work-Video</a:t>
            </a:r>
          </a:p>
          <a:p>
            <a:pPr lvl="2">
              <a:buFont typeface="Wingdings"/>
              <a:buChar char="§"/>
            </a:pPr>
            <a:r>
              <a:rPr lang="en-US" sz="1300" b="1" dirty="0">
                <a:solidFill>
                  <a:schemeClr val="bg1"/>
                </a:solidFill>
                <a:ea typeface="Calibri"/>
                <a:cs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Using TurboLearn as Resource</a:t>
            </a:r>
          </a:p>
        </p:txBody>
      </p:sp>
      <p:pic>
        <p:nvPicPr>
          <p:cNvPr id="5" name="Picture 4" descr="School and office supplies">
            <a:extLst>
              <a:ext uri="{FF2B5EF4-FFF2-40B4-BE49-F238E27FC236}">
                <a16:creationId xmlns:a16="http://schemas.microsoft.com/office/drawing/2014/main" id="{8EFF668B-0499-9035-6972-D69959E0C36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42146" r="19003" b="-9"/>
          <a:stretch/>
        </p:blipFill>
        <p:spPr>
          <a:xfrm>
            <a:off x="5143347" y="-10886"/>
            <a:ext cx="4000653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4C3F48-E43E-6775-773D-7B27FB702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9602525-20D7-329D-5F82-65A6AD148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A9E3CF-AC2F-DF95-0BA9-22AACCE4B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326" y="411480"/>
            <a:ext cx="8401050" cy="1106424"/>
          </a:xfrm>
        </p:spPr>
        <p:txBody>
          <a:bodyPr>
            <a:normAutofit/>
          </a:bodyPr>
          <a:lstStyle/>
          <a:p>
            <a:r>
              <a:rPr lang="en-US" sz="3100" b="1" dirty="0">
                <a:solidFill>
                  <a:srgbClr val="7030A0"/>
                </a:solidFill>
                <a:ea typeface="Calibri"/>
                <a:cs typeface="Calibri"/>
              </a:rPr>
              <a:t>Best Career Tools Via AI Input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880679-B701-BB65-011A-9BA57AE55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8458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4C33747-016C-A5CB-F344-F27B528BC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57850" y="1721922"/>
            <a:ext cx="3163824" cy="4520560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C0C42A-21B9-C047-85C9-C35922825A8E}"/>
              </a:ext>
            </a:extLst>
          </p:cNvPr>
          <p:cNvSpPr txBox="1"/>
          <p:nvPr/>
        </p:nvSpPr>
        <p:spPr>
          <a:xfrm>
            <a:off x="328081" y="6367537"/>
            <a:ext cx="848359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rgbClr val="333333"/>
                </a:solidFill>
                <a:latin typeface="Arial"/>
                <a:cs typeface="Arial"/>
              </a:rPr>
              <a:t>"Best AI Career Tools" prompt. </a:t>
            </a:r>
            <a:r>
              <a:rPr lang="en-US" sz="1200" i="1" dirty="0">
                <a:solidFill>
                  <a:srgbClr val="333333"/>
                </a:solidFill>
                <a:latin typeface="Arial"/>
                <a:cs typeface="Arial"/>
              </a:rPr>
              <a:t>ChatGPT, 10</a:t>
            </a:r>
            <a:r>
              <a:rPr lang="en-US" sz="1200" dirty="0">
                <a:solidFill>
                  <a:srgbClr val="333333"/>
                </a:solidFill>
                <a:latin typeface="Arial"/>
                <a:cs typeface="Arial"/>
              </a:rPr>
              <a:t> Apr. version, OpenAI, 10 April 2025 chat.openai.com/chat. </a:t>
            </a:r>
            <a:r>
              <a:rPr lang="en-US" sz="1200" dirty="0">
                <a:solidFill>
                  <a:srgbClr val="333333"/>
                </a:solidFill>
                <a:ea typeface="+mn-lt"/>
                <a:cs typeface="+mn-lt"/>
                <a:hlinkClick r:id="rId2"/>
              </a:rPr>
              <a:t>https://chatgpt.com/share/67f87d76-65fc-8010-af54-c315b627fbc9</a:t>
            </a:r>
            <a:r>
              <a:rPr lang="en-US" sz="1200" dirty="0">
                <a:solidFill>
                  <a:srgbClr val="333333"/>
                </a:solidFill>
                <a:ea typeface="+mn-lt"/>
                <a:cs typeface="+mn-lt"/>
              </a:rPr>
              <a:t> </a:t>
            </a:r>
          </a:p>
        </p:txBody>
      </p:sp>
      <p:pic>
        <p:nvPicPr>
          <p:cNvPr id="9" name="Content Placeholder 8" descr="A group of people sitting at tables with computers&#10;&#10;AI-generated content may be incorrect.">
            <a:extLst>
              <a:ext uri="{FF2B5EF4-FFF2-40B4-BE49-F238E27FC236}">
                <a16:creationId xmlns:a16="http://schemas.microsoft.com/office/drawing/2014/main" id="{ECA7A396-F672-10F1-08B2-3963D49F79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88651" y="1632738"/>
            <a:ext cx="4405651" cy="4747833"/>
          </a:xfrm>
        </p:spPr>
      </p:pic>
      <p:pic>
        <p:nvPicPr>
          <p:cNvPr id="3" name="Picture 2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74F24826-BAEF-321C-0FE7-226A27E2F7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14065"/>
            <a:ext cx="4878075" cy="492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72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r>
              <a:rPr lang="en-US" sz="4700" b="1">
                <a:ea typeface="Calibri"/>
                <a:cs typeface="Calibri"/>
              </a:rPr>
              <a:t>AI Career Tools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000">
                <a:ea typeface="+mn-lt"/>
                <a:cs typeface="+mn-lt"/>
                <a:hlinkClick r:id="rId2"/>
              </a:rPr>
              <a:t>AI resume builders</a:t>
            </a:r>
            <a:r>
              <a:rPr lang="en-US" sz="1000">
                <a:ea typeface="+mn-lt"/>
                <a:cs typeface="+mn-lt"/>
              </a:rPr>
              <a:t> to help draft and format your resume</a:t>
            </a:r>
            <a:endParaRPr lang="en-US" sz="1000"/>
          </a:p>
          <a:p>
            <a:pPr>
              <a:lnSpc>
                <a:spcPct val="90000"/>
              </a:lnSpc>
            </a:pPr>
            <a:r>
              <a:rPr lang="en-US" sz="1000">
                <a:ea typeface="+mn-lt"/>
                <a:cs typeface="+mn-lt"/>
                <a:hlinkClick r:id="rId3"/>
              </a:rPr>
              <a:t>AI job matching tools</a:t>
            </a:r>
            <a:r>
              <a:rPr lang="en-US" sz="1000">
                <a:ea typeface="+mn-lt"/>
                <a:cs typeface="+mn-lt"/>
              </a:rPr>
              <a:t> to help you find good-fit roles</a:t>
            </a:r>
            <a:endParaRPr lang="en-US" sz="1000"/>
          </a:p>
          <a:p>
            <a:pPr>
              <a:lnSpc>
                <a:spcPct val="90000"/>
              </a:lnSpc>
            </a:pPr>
            <a:r>
              <a:rPr lang="en-US" sz="1000">
                <a:ea typeface="+mn-lt"/>
                <a:cs typeface="+mn-lt"/>
                <a:hlinkClick r:id="rId4"/>
              </a:rPr>
              <a:t>AI resume optimization tools</a:t>
            </a:r>
            <a:r>
              <a:rPr lang="en-US" sz="1000">
                <a:ea typeface="+mn-lt"/>
                <a:cs typeface="+mn-lt"/>
              </a:rPr>
              <a:t> to tailor your resume for specific roles</a:t>
            </a:r>
            <a:endParaRPr lang="en-US" sz="1000"/>
          </a:p>
          <a:p>
            <a:pPr>
              <a:lnSpc>
                <a:spcPct val="90000"/>
              </a:lnSpc>
            </a:pPr>
            <a:r>
              <a:rPr lang="en-US" sz="1000">
                <a:ea typeface="+mn-lt"/>
                <a:cs typeface="+mn-lt"/>
                <a:hlinkClick r:id="rId5"/>
              </a:rPr>
              <a:t>AI cover letter generators</a:t>
            </a:r>
            <a:r>
              <a:rPr lang="en-US" sz="1000">
                <a:ea typeface="+mn-lt"/>
                <a:cs typeface="+mn-lt"/>
              </a:rPr>
              <a:t> to write a cover letter draft</a:t>
            </a:r>
            <a:endParaRPr lang="en-US" sz="1000"/>
          </a:p>
          <a:p>
            <a:pPr>
              <a:lnSpc>
                <a:spcPct val="90000"/>
              </a:lnSpc>
            </a:pPr>
            <a:r>
              <a:rPr lang="en-US" sz="1000">
                <a:ea typeface="+mn-lt"/>
                <a:cs typeface="+mn-lt"/>
                <a:hlinkClick r:id="rId6"/>
              </a:rPr>
              <a:t>GPT Google Sheets add-on</a:t>
            </a:r>
            <a:r>
              <a:rPr lang="en-US" sz="1000">
                <a:ea typeface="+mn-lt"/>
                <a:cs typeface="+mn-lt"/>
              </a:rPr>
              <a:t> to personalize networking at scale</a:t>
            </a:r>
            <a:endParaRPr lang="en-US" sz="1000"/>
          </a:p>
          <a:p>
            <a:pPr>
              <a:lnSpc>
                <a:spcPct val="90000"/>
              </a:lnSpc>
            </a:pPr>
            <a:r>
              <a:rPr lang="en-US" sz="1000">
                <a:ea typeface="+mn-lt"/>
                <a:cs typeface="+mn-lt"/>
                <a:hlinkClick r:id="rId7"/>
              </a:rPr>
              <a:t>Zapier workflows</a:t>
            </a:r>
            <a:r>
              <a:rPr lang="en-US" sz="1000">
                <a:ea typeface="+mn-lt"/>
                <a:cs typeface="+mn-lt"/>
              </a:rPr>
              <a:t> to automatically draft emails</a:t>
            </a:r>
            <a:endParaRPr lang="en-US" sz="1000"/>
          </a:p>
          <a:p>
            <a:pPr>
              <a:lnSpc>
                <a:spcPct val="90000"/>
              </a:lnSpc>
            </a:pPr>
            <a:r>
              <a:rPr lang="en-US" sz="1000">
                <a:ea typeface="+mn-lt"/>
                <a:cs typeface="+mn-lt"/>
                <a:hlinkClick r:id="rId8"/>
              </a:rPr>
              <a:t>AI-powered interview coaching tools</a:t>
            </a:r>
            <a:r>
              <a:rPr lang="en-US" sz="1000">
                <a:ea typeface="+mn-lt"/>
                <a:cs typeface="+mn-lt"/>
              </a:rPr>
              <a:t> for interview practice and feedback</a:t>
            </a:r>
            <a:endParaRPr lang="en-US" sz="1000"/>
          </a:p>
          <a:p>
            <a:pPr>
              <a:lnSpc>
                <a:spcPct val="90000"/>
              </a:lnSpc>
            </a:pPr>
            <a:r>
              <a:rPr lang="en-US" sz="1000">
                <a:ea typeface="+mn-lt"/>
                <a:cs typeface="+mn-lt"/>
                <a:hlinkClick r:id="rId9"/>
              </a:rPr>
              <a:t>AI-powered negotiation tools</a:t>
            </a:r>
            <a:r>
              <a:rPr lang="en-US" sz="1000">
                <a:ea typeface="+mn-lt"/>
                <a:cs typeface="+mn-lt"/>
              </a:rPr>
              <a:t> to get the best offer</a:t>
            </a:r>
            <a:endParaRPr lang="en-US" sz="1000"/>
          </a:p>
          <a:p>
            <a:pPr>
              <a:lnSpc>
                <a:spcPct val="90000"/>
              </a:lnSpc>
            </a:pPr>
            <a:r>
              <a:rPr lang="en-US" sz="1000">
                <a:ea typeface="+mn-lt"/>
                <a:cs typeface="+mn-lt"/>
                <a:hlinkClick r:id="rId10"/>
              </a:rPr>
              <a:t>Zapier Central</a:t>
            </a:r>
            <a:r>
              <a:rPr lang="en-US" sz="1000">
                <a:ea typeface="+mn-lt"/>
                <a:cs typeface="+mn-lt"/>
              </a:rPr>
              <a:t> to build an AI job search bot</a:t>
            </a:r>
            <a:endParaRPr lang="en-US" sz="1000"/>
          </a:p>
          <a:p>
            <a:pPr>
              <a:lnSpc>
                <a:spcPct val="90000"/>
              </a:lnSpc>
            </a:pPr>
            <a:r>
              <a:rPr lang="en-US" sz="1000">
                <a:ea typeface="+mn-lt"/>
                <a:cs typeface="+mn-lt"/>
                <a:hlinkClick r:id="rId11"/>
              </a:rPr>
              <a:t>Your brain</a:t>
            </a:r>
            <a:r>
              <a:rPr lang="en-US" sz="1000">
                <a:ea typeface="+mn-lt"/>
                <a:cs typeface="+mn-lt"/>
              </a:rPr>
              <a:t> for being a human</a:t>
            </a:r>
            <a:endParaRPr lang="en-US" sz="1000"/>
          </a:p>
          <a:p>
            <a:pPr lvl="1" indent="0">
              <a:lnSpc>
                <a:spcPct val="90000"/>
              </a:lnSpc>
              <a:buNone/>
            </a:pPr>
            <a:endParaRPr lang="en-US" sz="1000" b="1">
              <a:ea typeface="Calibri"/>
              <a:cs typeface="Calibri"/>
            </a:endParaRPr>
          </a:p>
        </p:txBody>
      </p:sp>
      <p:pic>
        <p:nvPicPr>
          <p:cNvPr id="4" name="Picture 3" descr="Here are 10 AI tools to get you a job in 7 days 👇 Leverage AI and land… |  Matt Village | 22 comments">
            <a:extLst>
              <a:ext uri="{FF2B5EF4-FFF2-40B4-BE49-F238E27FC236}">
                <a16:creationId xmlns:a16="http://schemas.microsoft.com/office/drawing/2014/main" id="{5209A840-09BF-7D75-2CF0-0EE2B2A90624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r="5966"/>
          <a:stretch/>
        </p:blipFill>
        <p:spPr>
          <a:xfrm>
            <a:off x="3881723" y="10"/>
            <a:ext cx="5261134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0D6FB2-C694-5045-DA3B-8D3143251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hart with blue circles and white text&#10;&#10;Description automatically generated">
            <a:extLst>
              <a:ext uri="{FF2B5EF4-FFF2-40B4-BE49-F238E27FC236}">
                <a16:creationId xmlns:a16="http://schemas.microsoft.com/office/drawing/2014/main" id="{16818C82-882D-6C5C-D47C-5FDA21AE84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8" y="1617231"/>
            <a:ext cx="9136046" cy="5239998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5986D3-285E-550F-81D6-86DECB827E17}"/>
              </a:ext>
            </a:extLst>
          </p:cNvPr>
          <p:cNvSpPr txBox="1"/>
          <p:nvPr/>
        </p:nvSpPr>
        <p:spPr>
          <a:xfrm>
            <a:off x="-2369" y="11971"/>
            <a:ext cx="9043519" cy="161748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76000"/>
                  </a:schemeClr>
                </a:solidFill>
                <a:ea typeface="Calibri"/>
                <a:cs typeface="Calibri"/>
              </a:rPr>
              <a:t>Why We Need to </a:t>
            </a:r>
            <a:endParaRPr lang="en-US" sz="4800">
              <a:solidFill>
                <a:schemeClr val="accent5">
                  <a:lumMod val="76000"/>
                </a:schemeClr>
              </a:solidFill>
              <a:ea typeface="Calibri"/>
              <a:cs typeface="Calibri"/>
            </a:endParaRPr>
          </a:p>
          <a:p>
            <a:pPr algn="ctr"/>
            <a:r>
              <a:rPr lang="en-US" sz="4800" b="1" dirty="0">
                <a:solidFill>
                  <a:schemeClr val="accent5">
                    <a:lumMod val="76000"/>
                  </a:schemeClr>
                </a:solidFill>
                <a:ea typeface="Calibri"/>
                <a:cs typeface="Calibri"/>
              </a:rPr>
              <a:t>Take This Seriously</a:t>
            </a:r>
            <a:endParaRPr lang="en-US" sz="4800">
              <a:solidFill>
                <a:schemeClr val="accent5">
                  <a:lumMod val="76000"/>
                </a:schemeClr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5562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at You Really Need to Know About Consent Agendas - Civility">
            <a:extLst>
              <a:ext uri="{FF2B5EF4-FFF2-40B4-BE49-F238E27FC236}">
                <a16:creationId xmlns:a16="http://schemas.microsoft.com/office/drawing/2014/main" id="{668DAE28-6422-EE93-EFED-4CBD63884E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06" r="1334" b="-1"/>
          <a:stretch/>
        </p:blipFill>
        <p:spPr>
          <a:xfrm>
            <a:off x="20" y="10"/>
            <a:ext cx="9143980" cy="3630236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E198C-7064-D9C1-EA77-78A5F5B95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0401" y="3629110"/>
            <a:ext cx="4277158" cy="3005052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en-US" sz="1600" dirty="0">
              <a:ea typeface="Calibri"/>
              <a:cs typeface="Calibri"/>
            </a:endParaRPr>
          </a:p>
          <a:p>
            <a:endParaRPr lang="en-US" sz="1600" dirty="0">
              <a:ea typeface="Calibri"/>
              <a:cs typeface="Calibri"/>
            </a:endParaRPr>
          </a:p>
          <a:p>
            <a:endParaRPr lang="en-US" sz="2000" b="1" dirty="0">
              <a:solidFill>
                <a:schemeClr val="tx2">
                  <a:lumMod val="76000"/>
                </a:schemeClr>
              </a:solidFill>
              <a:ea typeface="Calibri"/>
              <a:cs typeface="Calibri"/>
            </a:endParaRPr>
          </a:p>
          <a:p>
            <a:endParaRPr lang="en-US" sz="2000" b="1" dirty="0">
              <a:solidFill>
                <a:schemeClr val="tx2">
                  <a:lumMod val="76000"/>
                </a:schemeClr>
              </a:solidFill>
              <a:ea typeface="Calibri"/>
              <a:cs typeface="Calibri"/>
            </a:endParaRPr>
          </a:p>
          <a:p>
            <a:r>
              <a:rPr lang="en-US" sz="2000" b="1" dirty="0">
                <a:solidFill>
                  <a:schemeClr val="tx2">
                    <a:lumMod val="76000"/>
                  </a:schemeClr>
                </a:solidFill>
                <a:ea typeface="Calibri"/>
                <a:cs typeface="Calibri"/>
              </a:rPr>
              <a:t>Reading the Room</a:t>
            </a:r>
            <a:endParaRPr lang="en-US" dirty="0">
              <a:solidFill>
                <a:schemeClr val="tx2">
                  <a:lumMod val="76000"/>
                </a:schemeClr>
              </a:solidFill>
              <a:ea typeface="Calibri"/>
              <a:cs typeface="Calibri"/>
            </a:endParaRPr>
          </a:p>
          <a:p>
            <a:pPr lvl="1">
              <a:buFont typeface="Courier New"/>
              <a:buChar char="o"/>
            </a:pPr>
            <a:r>
              <a:rPr lang="en-US" sz="2000" b="1" dirty="0">
                <a:solidFill>
                  <a:schemeClr val="tx2">
                    <a:lumMod val="76000"/>
                  </a:schemeClr>
                </a:solidFill>
                <a:ea typeface="Calibri"/>
                <a:cs typeface="Calibri"/>
              </a:rPr>
              <a:t>Who’s in the Room?</a:t>
            </a:r>
          </a:p>
          <a:p>
            <a:pPr lvl="1">
              <a:buFont typeface="Courier New"/>
              <a:buChar char="o"/>
            </a:pPr>
            <a:r>
              <a:rPr lang="en-US" sz="2000" b="1" dirty="0">
                <a:solidFill>
                  <a:schemeClr val="tx2">
                    <a:lumMod val="76000"/>
                  </a:schemeClr>
                </a:solidFill>
                <a:ea typeface="Calibri"/>
                <a:cs typeface="Calibri"/>
              </a:rPr>
              <a:t>AI and You</a:t>
            </a:r>
          </a:p>
          <a:p>
            <a:r>
              <a:rPr lang="en-US" sz="2000" b="1" dirty="0">
                <a:solidFill>
                  <a:schemeClr val="tx2">
                    <a:lumMod val="76000"/>
                  </a:schemeClr>
                </a:solidFill>
                <a:ea typeface="Calibri"/>
                <a:cs typeface="Calibri"/>
              </a:rPr>
              <a:t>Generative AI-What is It?</a:t>
            </a:r>
          </a:p>
          <a:p>
            <a:r>
              <a:rPr lang="en-US" sz="2000" b="1" dirty="0">
                <a:solidFill>
                  <a:schemeClr val="tx2">
                    <a:lumMod val="76000"/>
                  </a:schemeClr>
                </a:solidFill>
                <a:ea typeface="Calibri"/>
                <a:cs typeface="Calibri"/>
              </a:rPr>
              <a:t>Trends in AI for Students</a:t>
            </a:r>
          </a:p>
          <a:p>
            <a:r>
              <a:rPr lang="en-US" sz="2000" b="1" dirty="0">
                <a:solidFill>
                  <a:schemeClr val="tx2">
                    <a:lumMod val="76000"/>
                  </a:schemeClr>
                </a:solidFill>
                <a:ea typeface="Calibri"/>
                <a:cs typeface="Calibri"/>
              </a:rPr>
              <a:t>Practical Tools and Uses </a:t>
            </a:r>
          </a:p>
          <a:p>
            <a:r>
              <a:rPr lang="en-US" sz="2000" b="1" dirty="0">
                <a:solidFill>
                  <a:schemeClr val="tx2">
                    <a:lumMod val="76000"/>
                  </a:schemeClr>
                </a:solidFill>
                <a:ea typeface="Calibri"/>
                <a:cs typeface="Calibri"/>
              </a:rPr>
              <a:t>Takeaways/Questions</a:t>
            </a:r>
          </a:p>
          <a:p>
            <a:r>
              <a:rPr lang="en-US" sz="2000" b="1" dirty="0">
                <a:solidFill>
                  <a:schemeClr val="tx2">
                    <a:lumMod val="76000"/>
                  </a:schemeClr>
                </a:solidFill>
                <a:ea typeface="Calibri"/>
                <a:cs typeface="Calibri"/>
              </a:rPr>
              <a:t>Additional Helpful Resources/Links</a:t>
            </a:r>
          </a:p>
          <a:p>
            <a:endParaRPr lang="en-US" sz="2000" b="1" dirty="0">
              <a:solidFill>
                <a:srgbClr val="18375F"/>
              </a:solidFill>
              <a:ea typeface="Calibri"/>
              <a:cs typeface="Calibri"/>
            </a:endParaRPr>
          </a:p>
          <a:p>
            <a:endParaRPr lang="en-US" sz="1600" dirty="0">
              <a:ea typeface="Calibri"/>
              <a:cs typeface="Calibri"/>
            </a:endParaRPr>
          </a:p>
          <a:p>
            <a:endParaRPr lang="en-US" sz="1600" dirty="0">
              <a:ea typeface="Calibri"/>
              <a:cs typeface="Calibri"/>
            </a:endParaRPr>
          </a:p>
          <a:p>
            <a:endParaRPr lang="en-US" sz="16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3510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45" y="257788"/>
            <a:ext cx="3012155" cy="566921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2">
                    <a:lumMod val="76000"/>
                  </a:schemeClr>
                </a:solidFill>
              </a:rPr>
              <a:t>Best Practices</a:t>
            </a:r>
            <a:endParaRPr lang="en-US" b="1" dirty="0">
              <a:solidFill>
                <a:schemeClr val="accent2">
                  <a:lumMod val="76000"/>
                </a:schemeClr>
              </a:solidFill>
              <a:ea typeface="Calibri"/>
              <a:cs typeface="Calibri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6039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E001B88-55F3-6239-9D66-84DF6B3BE4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4084095"/>
              </p:ext>
            </p:extLst>
          </p:nvPr>
        </p:nvGraphicFramePr>
        <p:xfrm>
          <a:off x="3831401" y="1070800"/>
          <a:ext cx="4683949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3B8E4D7-9012-0CDA-1AA9-8D40032F13F0}"/>
              </a:ext>
            </a:extLst>
          </p:cNvPr>
          <p:cNvSpPr txBox="1"/>
          <p:nvPr/>
        </p:nvSpPr>
        <p:spPr>
          <a:xfrm>
            <a:off x="191403" y="5221600"/>
            <a:ext cx="316197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  <a:hlinkClick r:id="rId7"/>
              </a:rPr>
              <a:t>Student Guide to AI</a:t>
            </a:r>
            <a:endParaRPr lang="en-US" dirty="0">
              <a:ea typeface="+mn-lt"/>
              <a:cs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DC163-556A-C927-3DD8-A6E45BBF3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 black and white poster with text&#10;&#10;AI-generated content may be incorrect.">
            <a:extLst>
              <a:ext uri="{FF2B5EF4-FFF2-40B4-BE49-F238E27FC236}">
                <a16:creationId xmlns:a16="http://schemas.microsoft.com/office/drawing/2014/main" id="{6831393B-F151-502C-0E5C-8CCC428BA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729" y="-2040"/>
            <a:ext cx="9151456" cy="6852783"/>
          </a:xfrm>
        </p:spPr>
      </p:pic>
    </p:spTree>
    <p:extLst>
      <p:ext uri="{BB962C8B-B14F-4D97-AF65-F5344CB8AC3E}">
        <p14:creationId xmlns:p14="http://schemas.microsoft.com/office/powerpoint/2010/main" val="4168733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r>
              <a:rPr lang="en-US" sz="4700" b="1">
                <a:ea typeface="Calibri"/>
                <a:cs typeface="Calibri"/>
              </a:rPr>
              <a:t>Questions </a:t>
            </a:r>
            <a:br>
              <a:rPr lang="en-US" sz="4700" b="1">
                <a:ea typeface="Calibri"/>
                <a:cs typeface="Calibri"/>
              </a:rPr>
            </a:br>
            <a:r>
              <a:rPr lang="en-US" sz="4700" b="1">
                <a:ea typeface="Calibri"/>
                <a:cs typeface="Calibri"/>
              </a:rPr>
              <a:t>Welcome!</a:t>
            </a:r>
          </a:p>
        </p:txBody>
      </p:sp>
      <p:sp>
        <p:nvSpPr>
          <p:cNvPr id="70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ontent Placeholder 7">
            <a:extLst>
              <a:ext uri="{FF2B5EF4-FFF2-40B4-BE49-F238E27FC236}">
                <a16:creationId xmlns:a16="http://schemas.microsoft.com/office/drawing/2014/main" id="{06D092F8-5275-2CE9-047A-CA3BD2F5D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872899"/>
            <a:ext cx="3287904" cy="226392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900" dirty="0">
                <a:ea typeface="Calibri"/>
                <a:cs typeface="Calibri"/>
              </a:rPr>
              <a:t>If you would like additional resources, feel free to contact me!</a:t>
            </a:r>
            <a:endParaRPr lang="en-US" sz="1900" dirty="0"/>
          </a:p>
          <a:p>
            <a:endParaRPr lang="en-US" sz="1900" dirty="0">
              <a:ea typeface="Calibri"/>
              <a:cs typeface="Calibri"/>
            </a:endParaRPr>
          </a:p>
          <a:p>
            <a:r>
              <a:rPr lang="en-US" sz="1900" dirty="0">
                <a:ea typeface="Calibri"/>
                <a:cs typeface="Calibri"/>
              </a:rPr>
              <a:t>Michelle Pierson</a:t>
            </a:r>
          </a:p>
          <a:p>
            <a:pPr lvl="1">
              <a:buFont typeface="Courier New"/>
              <a:buChar char="o"/>
            </a:pPr>
            <a:r>
              <a:rPr lang="en-US" sz="1900" dirty="0">
                <a:ea typeface="Calibri"/>
                <a:cs typeface="Calibri"/>
                <a:hlinkClick r:id="rId2"/>
              </a:rPr>
              <a:t>piersonm@mccc.edu</a:t>
            </a:r>
          </a:p>
        </p:txBody>
      </p:sp>
      <p:pic>
        <p:nvPicPr>
          <p:cNvPr id="6" name="Picture 5" descr="A yellow sign with black text&#10;&#10;AI-generated content may be incorrect.">
            <a:extLst>
              <a:ext uri="{FF2B5EF4-FFF2-40B4-BE49-F238E27FC236}">
                <a16:creationId xmlns:a16="http://schemas.microsoft.com/office/drawing/2014/main" id="{B34C68A7-24E4-9830-2B53-037B5A8BC7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7" r="2492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E10D1A-7663-4D5D-A479-F76C526A2BC7}"/>
              </a:ext>
            </a:extLst>
          </p:cNvPr>
          <p:cNvSpPr txBox="1"/>
          <p:nvPr/>
        </p:nvSpPr>
        <p:spPr>
          <a:xfrm>
            <a:off x="480060" y="5361709"/>
            <a:ext cx="3276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4"/>
              </a:rPr>
              <a:t>AI Fun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F365A2-D49E-4CB9-A3D1-16FC4821E9CD}"/>
              </a:ext>
            </a:extLst>
          </p:cNvPr>
          <p:cNvSpPr txBox="1"/>
          <p:nvPr/>
        </p:nvSpPr>
        <p:spPr>
          <a:xfrm>
            <a:off x="980902" y="6168044"/>
            <a:ext cx="2593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u="sng" strike="noStrike" dirty="0">
                <a:solidFill>
                  <a:srgbClr val="0000FF"/>
                </a:solidFill>
                <a:effectLst/>
                <a:latin typeface="Calibri" panose="020F0502020204030204" pitchFamily="34" charset="0"/>
                <a:hlinkClick r:id="rId5"/>
              </a:rPr>
              <a:t>Session Evaluation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807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6100024" y="863980"/>
            <a:ext cx="2987899" cy="2240924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2B75E-04B8-9340-777E-C965EFC86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221" y="479493"/>
            <a:ext cx="4094129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ea typeface="Calibri"/>
                <a:cs typeface="Calibri"/>
              </a:rPr>
              <a:t>Helpful Resource Links</a:t>
            </a:r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004647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3" descr="Resources &amp; Grants for Wheelchair Vans &amp; Adaptive Equipment">
            <a:extLst>
              <a:ext uri="{FF2B5EF4-FFF2-40B4-BE49-F238E27FC236}">
                <a16:creationId xmlns:a16="http://schemas.microsoft.com/office/drawing/2014/main" id="{91E06AF4-8B9B-19F6-F851-36028573F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386" y="1510457"/>
            <a:ext cx="3583036" cy="3667342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947A39B-571A-4CA9-D7CF-FD71B8015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1221" y="1984443"/>
            <a:ext cx="4428898" cy="457511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1400" b="1" dirty="0">
                <a:ea typeface="Calibri"/>
                <a:cs typeface="Calibri"/>
              </a:rPr>
              <a:t>Presentation </a:t>
            </a:r>
          </a:p>
          <a:p>
            <a:pPr lvl="1"/>
            <a:r>
              <a:rPr lang="en-US" sz="1400" b="1" dirty="0">
                <a:ea typeface="Calibri"/>
                <a:cs typeface="Calibri"/>
                <a:hlinkClick r:id="rId3"/>
              </a:rPr>
              <a:t>AI for Everyone: The Basics of Supporting Educators and Learners through AI-4.11.25</a:t>
            </a:r>
            <a:endParaRPr lang="en-US" sz="1400" b="1">
              <a:ea typeface="Calibri"/>
              <a:cs typeface="Calibri"/>
            </a:endParaRPr>
          </a:p>
          <a:p>
            <a:r>
              <a:rPr lang="en-US" sz="1400" b="1" dirty="0">
                <a:ea typeface="Calibri"/>
                <a:cs typeface="Calibri"/>
              </a:rPr>
              <a:t>For Further Learning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ea typeface="Calibri"/>
                <a:cs typeface="Calibri"/>
                <a:hlinkClick r:id="rId4"/>
              </a:rPr>
              <a:t>AI or Not AI-What Students Want</a:t>
            </a:r>
            <a:endParaRPr lang="en-US" sz="1400">
              <a:ea typeface="Calibri"/>
              <a:cs typeface="Calibri"/>
            </a:endParaRPr>
          </a:p>
          <a:p>
            <a:r>
              <a:rPr lang="en-US" sz="1400" dirty="0">
                <a:ea typeface="+mn-lt"/>
                <a:cs typeface="+mn-lt"/>
                <a:hlinkClick r:id="rId5"/>
              </a:rPr>
              <a:t>2025 AI Shortlist for Higher Education: 3 Trends to Prioritize in Your Annual Strategy</a:t>
            </a:r>
          </a:p>
          <a:p>
            <a:r>
              <a:rPr lang="en-US" sz="1400" dirty="0">
                <a:ea typeface="Calibri"/>
                <a:cs typeface="Calibri"/>
                <a:hlinkClick r:id="rId6"/>
              </a:rPr>
              <a:t>AAC&amp;U AI Learning</a:t>
            </a:r>
          </a:p>
          <a:p>
            <a:r>
              <a:rPr lang="en-US" sz="1400" dirty="0">
                <a:solidFill>
                  <a:srgbClr val="0F0F0F"/>
                </a:solidFill>
                <a:latin typeface="Calibri"/>
                <a:ea typeface="Roboto"/>
                <a:cs typeface="Roboto"/>
                <a:hlinkClick r:id="rId7"/>
              </a:rPr>
              <a:t>Leveraging Generative AI to Create Free and Open Educational Resources</a:t>
            </a:r>
            <a:r>
              <a:rPr lang="en-US" sz="1400" dirty="0">
                <a:solidFill>
                  <a:srgbClr val="0F0F0F"/>
                </a:solidFill>
                <a:latin typeface="Calibri"/>
                <a:ea typeface="Roboto"/>
                <a:cs typeface="Roboto"/>
              </a:rPr>
              <a:t>-Webinar</a:t>
            </a:r>
            <a:endParaRPr lang="en-US" sz="1400" dirty="0">
              <a:latin typeface="Calibri"/>
              <a:ea typeface="Calibri"/>
              <a:cs typeface="Calibri"/>
            </a:endParaRPr>
          </a:p>
          <a:p>
            <a:r>
              <a:rPr lang="en-US" sz="1400" b="1" dirty="0">
                <a:ea typeface="Calibri"/>
                <a:cs typeface="Calibri"/>
              </a:rPr>
              <a:t>Student and Teacher Resources</a:t>
            </a:r>
          </a:p>
          <a:p>
            <a:r>
              <a:rPr lang="en-US" sz="1400" dirty="0">
                <a:ea typeface="Calibri"/>
                <a:cs typeface="Calibri"/>
                <a:hlinkClick r:id="rId8"/>
              </a:rPr>
              <a:t>Student Guide to Navigating College in the AI Era-AAC&amp;U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ea typeface="Calibri"/>
                <a:cs typeface="Calibri"/>
                <a:hlinkClick r:id="rId9"/>
              </a:rPr>
              <a:t>AI for Education-Free Resources</a:t>
            </a:r>
            <a:endParaRPr lang="en-US"/>
          </a:p>
          <a:p>
            <a:r>
              <a:rPr lang="en-US" sz="1400" dirty="0">
                <a:ea typeface="Calibri"/>
                <a:cs typeface="Calibri"/>
                <a:hlinkClick r:id="rId10"/>
              </a:rPr>
              <a:t>Students and AI Libguide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b="1" dirty="0">
                <a:ea typeface="+mn-lt"/>
                <a:cs typeface="+mn-lt"/>
              </a:rPr>
              <a:t>Try It Out</a:t>
            </a:r>
            <a:endParaRPr lang="en-US" sz="1400" b="1" dirty="0">
              <a:ea typeface="Calibri"/>
              <a:cs typeface="Calibri"/>
            </a:endParaRPr>
          </a:p>
          <a:p>
            <a:r>
              <a:rPr lang="en-US" sz="1400" dirty="0">
                <a:ea typeface="Calibri"/>
                <a:cs typeface="Calibri"/>
                <a:hlinkClick r:id="rId11"/>
              </a:rPr>
              <a:t>ChatGPT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ea typeface="Calibri"/>
                <a:cs typeface="Calibri"/>
                <a:hlinkClick r:id="rId12"/>
              </a:rPr>
              <a:t>turbolearnai</a:t>
            </a:r>
            <a:endParaRPr lang="en-US" sz="1400">
              <a:ea typeface="Calibri"/>
              <a:cs typeface="Calibri"/>
            </a:endParaRPr>
          </a:p>
          <a:p>
            <a:r>
              <a:rPr lang="en-US" sz="1400" dirty="0">
                <a:ea typeface="Calibri"/>
                <a:cs typeface="Calibri"/>
                <a:hlinkClick r:id="rId13"/>
              </a:rPr>
              <a:t>The 50 Best AI Tools for 2025</a:t>
            </a:r>
            <a:endParaRPr lang="en-US" sz="1400" dirty="0">
              <a:ea typeface="Calibri"/>
              <a:cs typeface="Calibri"/>
            </a:endParaRPr>
          </a:p>
          <a:p>
            <a:r>
              <a:rPr lang="en-US" sz="1400" dirty="0">
                <a:ea typeface="Calibri"/>
                <a:cs typeface="Calibri"/>
                <a:hlinkClick r:id="rId14"/>
              </a:rPr>
              <a:t>There's an AI for That</a:t>
            </a:r>
          </a:p>
          <a:p>
            <a:r>
              <a:rPr lang="en-US" sz="1400" dirty="0">
                <a:ea typeface="Calibri"/>
                <a:cs typeface="Calibri"/>
                <a:hlinkClick r:id="rId15"/>
              </a:rPr>
              <a:t>Free AI Tools 2025</a:t>
            </a:r>
          </a:p>
        </p:txBody>
      </p:sp>
    </p:spTree>
    <p:extLst>
      <p:ext uri="{BB962C8B-B14F-4D97-AF65-F5344CB8AC3E}">
        <p14:creationId xmlns:p14="http://schemas.microsoft.com/office/powerpoint/2010/main" val="2927279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C1BD014-5623-4064-BAFE-A5AAAFB3CE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26322" y="657544"/>
            <a:ext cx="3632795" cy="5534144"/>
            <a:chOff x="1674895" y="1345036"/>
            <a:chExt cx="5428610" cy="421093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27BC42E-B225-42FA-9AB5-F860C44BB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ECF5D0B-A89A-4902-8D22-AFB1D55AC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7871DA93-90AF-40F3-A1A1-04E166972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6326" y="401247"/>
            <a:ext cx="3645192" cy="566987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AD58D9-A614-B5F8-F288-20B9D3D92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222" y="765908"/>
            <a:ext cx="3152493" cy="42148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br>
              <a:rPr lang="en-US" sz="3600" dirty="0"/>
            </a:br>
            <a:r>
              <a:rPr lang="en-US" sz="3600" b="1" dirty="0">
                <a:solidFill>
                  <a:schemeClr val="accent6">
                    <a:lumMod val="76000"/>
                  </a:schemeClr>
                </a:solidFill>
              </a:rPr>
              <a:t>Who's </a:t>
            </a:r>
            <a:br>
              <a:rPr lang="en-US" sz="3600" b="1" dirty="0"/>
            </a:br>
            <a:r>
              <a:rPr lang="en-US" sz="3600" b="1" dirty="0">
                <a:solidFill>
                  <a:schemeClr val="accent6">
                    <a:lumMod val="76000"/>
                  </a:schemeClr>
                </a:solidFill>
              </a:rPr>
              <a:t>in the Room?</a:t>
            </a:r>
            <a:br>
              <a:rPr lang="en-US" sz="2200" b="1" dirty="0"/>
            </a:br>
            <a:br>
              <a:rPr lang="en-US" sz="2200" dirty="0"/>
            </a:br>
            <a:r>
              <a:rPr lang="en-US" sz="2200" b="1" dirty="0">
                <a:solidFill>
                  <a:schemeClr val="bg1"/>
                </a:solidFill>
              </a:rPr>
              <a:t>In the Chat, please type</a:t>
            </a:r>
            <a:br>
              <a:rPr lang="en-US" sz="2200" b="1" dirty="0"/>
            </a:br>
            <a:r>
              <a:rPr lang="en-US" sz="2200" b="1" dirty="0">
                <a:solidFill>
                  <a:schemeClr val="bg1"/>
                </a:solidFill>
              </a:rPr>
              <a:t>-Name</a:t>
            </a:r>
            <a:br>
              <a:rPr lang="en-US" sz="2200" b="1" dirty="0"/>
            </a:br>
            <a:r>
              <a:rPr lang="en-US" sz="2200" b="1" dirty="0">
                <a:solidFill>
                  <a:schemeClr val="bg1"/>
                </a:solidFill>
              </a:rPr>
              <a:t>-Position at Mercer</a:t>
            </a:r>
            <a:br>
              <a:rPr lang="en-US" sz="2200" b="1" dirty="0"/>
            </a:br>
            <a:r>
              <a:rPr lang="en-US" sz="2200" b="1" dirty="0">
                <a:solidFill>
                  <a:schemeClr val="bg1"/>
                </a:solidFill>
              </a:rPr>
              <a:t>-First word that comes to mind about AI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5" name="Picture 4" descr="Question mark against red wall">
            <a:extLst>
              <a:ext uri="{FF2B5EF4-FFF2-40B4-BE49-F238E27FC236}">
                <a16:creationId xmlns:a16="http://schemas.microsoft.com/office/drawing/2014/main" id="{441CEC9F-1F18-0348-BE5E-D089E830D7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550" r="3" b="3"/>
          <a:stretch/>
        </p:blipFill>
        <p:spPr>
          <a:xfrm>
            <a:off x="968725" y="1148747"/>
            <a:ext cx="3594945" cy="4227387"/>
          </a:xfrm>
          <a:prstGeom prst="rect">
            <a:avLst/>
          </a:prstGeom>
          <a:ln w="28575">
            <a:noFill/>
          </a:ln>
        </p:spPr>
      </p:pic>
      <p:sp>
        <p:nvSpPr>
          <p:cNvPr id="44" name="Graphic 212">
            <a:extLst>
              <a:ext uri="{FF2B5EF4-FFF2-40B4-BE49-F238E27FC236}">
                <a16:creationId xmlns:a16="http://schemas.microsoft.com/office/drawing/2014/main" id="{4FB204DF-284E-45F6-A017-79A4DF57B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7538" y="771024"/>
            <a:ext cx="520052" cy="693403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6" name="Graphic 212">
            <a:extLst>
              <a:ext uri="{FF2B5EF4-FFF2-40B4-BE49-F238E27FC236}">
                <a16:creationId xmlns:a16="http://schemas.microsoft.com/office/drawing/2014/main" id="{70616F44-B954-409D-87BC-C69465EDE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7538" y="771024"/>
            <a:ext cx="520052" cy="693403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80033"/>
            <a:ext cx="1396390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768"/>
            <a:ext cx="1396390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4884" y="4357092"/>
            <a:ext cx="239955" cy="31994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D981608-D865-4AD7-AC34-A2398EA19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4884" y="4357092"/>
            <a:ext cx="239955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6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69365" y="5987064"/>
            <a:ext cx="790849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5643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EA2778-BE58-F5B8-0F03-26F2A740E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639520"/>
            <a:ext cx="2571750" cy="171907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>
                <a:ea typeface="Calibri"/>
                <a:cs typeface="Calibri"/>
              </a:rPr>
              <a:t>AI and You-Where Are You?</a:t>
            </a:r>
            <a:endParaRPr lang="en-US" sz="36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573756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DDC31-E7A6-85F2-C6EF-CA267AC5C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02" y="2807208"/>
            <a:ext cx="257175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900">
              <a:ea typeface="Calibri"/>
              <a:cs typeface="Calibri"/>
            </a:endParaRPr>
          </a:p>
          <a:p>
            <a:pPr marL="0" indent="0">
              <a:buNone/>
            </a:pPr>
            <a:endParaRPr lang="en-US" sz="1900">
              <a:ea typeface="Calibri"/>
              <a:cs typeface="Calibri"/>
            </a:endParaRPr>
          </a:p>
          <a:p>
            <a:endParaRPr lang="en-US" sz="1900">
              <a:ea typeface="Calibri"/>
              <a:cs typeface="Calibri"/>
            </a:endParaRPr>
          </a:p>
          <a:p>
            <a:r>
              <a:rPr lang="en-US" sz="1900">
                <a:ea typeface="+mn-lt"/>
                <a:cs typeface="+mn-lt"/>
                <a:hlinkClick r:id="rId2"/>
              </a:rPr>
              <a:t>https://www.menti.com/alrqwbwx629w</a:t>
            </a:r>
            <a:r>
              <a:rPr lang="en-US" sz="1900">
                <a:ea typeface="+mn-lt"/>
                <a:cs typeface="+mn-lt"/>
              </a:rPr>
              <a:t> </a:t>
            </a:r>
          </a:p>
        </p:txBody>
      </p:sp>
      <p:pic>
        <p:nvPicPr>
          <p:cNvPr id="4" name="Picture 3" descr="A black screen with white text&#10;&#10;AI-generated content may be incorrect.">
            <a:extLst>
              <a:ext uri="{FF2B5EF4-FFF2-40B4-BE49-F238E27FC236}">
                <a16:creationId xmlns:a16="http://schemas.microsoft.com/office/drawing/2014/main" id="{E99E5A11-B490-6C75-49CA-036D53BCE1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538" y="-704"/>
            <a:ext cx="5388215" cy="3569100"/>
          </a:xfrm>
          <a:prstGeom prst="rect">
            <a:avLst/>
          </a:prstGeom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CA9C248-A346-0B13-EC43-2C1F72647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8988" y="3566173"/>
            <a:ext cx="5385012" cy="329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27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 sz="4700"/>
              <a:t>What is Generative AI?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50" y="1865313"/>
            <a:ext cx="7818120" cy="18288"/>
          </a:xfrm>
          <a:custGeom>
            <a:avLst/>
            <a:gdLst>
              <a:gd name="connsiteX0" fmla="*/ 0 w 7818120"/>
              <a:gd name="connsiteY0" fmla="*/ 0 h 18288"/>
              <a:gd name="connsiteX1" fmla="*/ 416966 w 7818120"/>
              <a:gd name="connsiteY1" fmla="*/ 0 h 18288"/>
              <a:gd name="connsiteX2" fmla="*/ 1146658 w 7818120"/>
              <a:gd name="connsiteY2" fmla="*/ 0 h 18288"/>
              <a:gd name="connsiteX3" fmla="*/ 1563624 w 7818120"/>
              <a:gd name="connsiteY3" fmla="*/ 0 h 18288"/>
              <a:gd name="connsiteX4" fmla="*/ 2136953 w 7818120"/>
              <a:gd name="connsiteY4" fmla="*/ 0 h 18288"/>
              <a:gd name="connsiteX5" fmla="*/ 2944825 w 7818120"/>
              <a:gd name="connsiteY5" fmla="*/ 0 h 18288"/>
              <a:gd name="connsiteX6" fmla="*/ 3596335 w 7818120"/>
              <a:gd name="connsiteY6" fmla="*/ 0 h 18288"/>
              <a:gd name="connsiteX7" fmla="*/ 4326026 w 7818120"/>
              <a:gd name="connsiteY7" fmla="*/ 0 h 18288"/>
              <a:gd name="connsiteX8" fmla="*/ 4899355 w 7818120"/>
              <a:gd name="connsiteY8" fmla="*/ 0 h 18288"/>
              <a:gd name="connsiteX9" fmla="*/ 5550865 w 7818120"/>
              <a:gd name="connsiteY9" fmla="*/ 0 h 18288"/>
              <a:gd name="connsiteX10" fmla="*/ 6358738 w 7818120"/>
              <a:gd name="connsiteY10" fmla="*/ 0 h 18288"/>
              <a:gd name="connsiteX11" fmla="*/ 6853885 w 7818120"/>
              <a:gd name="connsiteY11" fmla="*/ 0 h 18288"/>
              <a:gd name="connsiteX12" fmla="*/ 7818120 w 7818120"/>
              <a:gd name="connsiteY12" fmla="*/ 0 h 18288"/>
              <a:gd name="connsiteX13" fmla="*/ 7818120 w 7818120"/>
              <a:gd name="connsiteY13" fmla="*/ 18288 h 18288"/>
              <a:gd name="connsiteX14" fmla="*/ 7244791 w 7818120"/>
              <a:gd name="connsiteY14" fmla="*/ 18288 h 18288"/>
              <a:gd name="connsiteX15" fmla="*/ 6827825 w 7818120"/>
              <a:gd name="connsiteY15" fmla="*/ 18288 h 18288"/>
              <a:gd name="connsiteX16" fmla="*/ 6176315 w 7818120"/>
              <a:gd name="connsiteY16" fmla="*/ 18288 h 18288"/>
              <a:gd name="connsiteX17" fmla="*/ 5681167 w 7818120"/>
              <a:gd name="connsiteY17" fmla="*/ 18288 h 18288"/>
              <a:gd name="connsiteX18" fmla="*/ 5029657 w 7818120"/>
              <a:gd name="connsiteY18" fmla="*/ 18288 h 18288"/>
              <a:gd name="connsiteX19" fmla="*/ 4378147 w 7818120"/>
              <a:gd name="connsiteY19" fmla="*/ 18288 h 18288"/>
              <a:gd name="connsiteX20" fmla="*/ 3726637 w 7818120"/>
              <a:gd name="connsiteY20" fmla="*/ 18288 h 18288"/>
              <a:gd name="connsiteX21" fmla="*/ 3075127 w 7818120"/>
              <a:gd name="connsiteY21" fmla="*/ 18288 h 18288"/>
              <a:gd name="connsiteX22" fmla="*/ 2501798 w 7818120"/>
              <a:gd name="connsiteY22" fmla="*/ 18288 h 18288"/>
              <a:gd name="connsiteX23" fmla="*/ 1772107 w 7818120"/>
              <a:gd name="connsiteY23" fmla="*/ 18288 h 18288"/>
              <a:gd name="connsiteX24" fmla="*/ 1120597 w 7818120"/>
              <a:gd name="connsiteY24" fmla="*/ 18288 h 18288"/>
              <a:gd name="connsiteX25" fmla="*/ 0 w 7818120"/>
              <a:gd name="connsiteY25" fmla="*/ 18288 h 18288"/>
              <a:gd name="connsiteX26" fmla="*/ 0 w 7818120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818120" h="18288" fill="none" extrusionOk="0">
                <a:moveTo>
                  <a:pt x="0" y="0"/>
                </a:moveTo>
                <a:cubicBezTo>
                  <a:pt x="121520" y="-12182"/>
                  <a:pt x="211324" y="18247"/>
                  <a:pt x="416966" y="0"/>
                </a:cubicBezTo>
                <a:cubicBezTo>
                  <a:pt x="622608" y="-18247"/>
                  <a:pt x="891241" y="-13744"/>
                  <a:pt x="1146658" y="0"/>
                </a:cubicBezTo>
                <a:cubicBezTo>
                  <a:pt x="1402075" y="13744"/>
                  <a:pt x="1378880" y="-8543"/>
                  <a:pt x="1563624" y="0"/>
                </a:cubicBezTo>
                <a:cubicBezTo>
                  <a:pt x="1748368" y="8543"/>
                  <a:pt x="1972300" y="7443"/>
                  <a:pt x="2136953" y="0"/>
                </a:cubicBezTo>
                <a:cubicBezTo>
                  <a:pt x="2301606" y="-7443"/>
                  <a:pt x="2679634" y="12382"/>
                  <a:pt x="2944825" y="0"/>
                </a:cubicBezTo>
                <a:cubicBezTo>
                  <a:pt x="3210016" y="-12382"/>
                  <a:pt x="3409232" y="17967"/>
                  <a:pt x="3596335" y="0"/>
                </a:cubicBezTo>
                <a:cubicBezTo>
                  <a:pt x="3783438" y="-17967"/>
                  <a:pt x="4002523" y="-28578"/>
                  <a:pt x="4326026" y="0"/>
                </a:cubicBezTo>
                <a:cubicBezTo>
                  <a:pt x="4649529" y="28578"/>
                  <a:pt x="4777384" y="-3624"/>
                  <a:pt x="4899355" y="0"/>
                </a:cubicBezTo>
                <a:cubicBezTo>
                  <a:pt x="5021326" y="3624"/>
                  <a:pt x="5317653" y="1281"/>
                  <a:pt x="5550865" y="0"/>
                </a:cubicBezTo>
                <a:cubicBezTo>
                  <a:pt x="5784077" y="-1281"/>
                  <a:pt x="6142956" y="-39637"/>
                  <a:pt x="6358738" y="0"/>
                </a:cubicBezTo>
                <a:cubicBezTo>
                  <a:pt x="6574520" y="39637"/>
                  <a:pt x="6724785" y="-4460"/>
                  <a:pt x="6853885" y="0"/>
                </a:cubicBezTo>
                <a:cubicBezTo>
                  <a:pt x="6982985" y="4460"/>
                  <a:pt x="7403044" y="-1955"/>
                  <a:pt x="7818120" y="0"/>
                </a:cubicBezTo>
                <a:cubicBezTo>
                  <a:pt x="7817988" y="7702"/>
                  <a:pt x="7817908" y="13511"/>
                  <a:pt x="7818120" y="18288"/>
                </a:cubicBezTo>
                <a:cubicBezTo>
                  <a:pt x="7698847" y="-3267"/>
                  <a:pt x="7390924" y="22979"/>
                  <a:pt x="7244791" y="18288"/>
                </a:cubicBezTo>
                <a:cubicBezTo>
                  <a:pt x="7098658" y="13597"/>
                  <a:pt x="6952735" y="29357"/>
                  <a:pt x="6827825" y="18288"/>
                </a:cubicBezTo>
                <a:cubicBezTo>
                  <a:pt x="6702915" y="7219"/>
                  <a:pt x="6338661" y="34530"/>
                  <a:pt x="6176315" y="18288"/>
                </a:cubicBezTo>
                <a:cubicBezTo>
                  <a:pt x="6013969" y="2047"/>
                  <a:pt x="5850602" y="6362"/>
                  <a:pt x="5681167" y="18288"/>
                </a:cubicBezTo>
                <a:cubicBezTo>
                  <a:pt x="5511732" y="30214"/>
                  <a:pt x="5312143" y="419"/>
                  <a:pt x="5029657" y="18288"/>
                </a:cubicBezTo>
                <a:cubicBezTo>
                  <a:pt x="4747171" y="36158"/>
                  <a:pt x="4655062" y="30740"/>
                  <a:pt x="4378147" y="18288"/>
                </a:cubicBezTo>
                <a:cubicBezTo>
                  <a:pt x="4101232" y="5837"/>
                  <a:pt x="4037646" y="44706"/>
                  <a:pt x="3726637" y="18288"/>
                </a:cubicBezTo>
                <a:cubicBezTo>
                  <a:pt x="3415628" y="-8130"/>
                  <a:pt x="3321756" y="45507"/>
                  <a:pt x="3075127" y="18288"/>
                </a:cubicBezTo>
                <a:cubicBezTo>
                  <a:pt x="2828498" y="-8931"/>
                  <a:pt x="2684733" y="14853"/>
                  <a:pt x="2501798" y="18288"/>
                </a:cubicBezTo>
                <a:cubicBezTo>
                  <a:pt x="2318863" y="21723"/>
                  <a:pt x="2121844" y="-13013"/>
                  <a:pt x="1772107" y="18288"/>
                </a:cubicBezTo>
                <a:cubicBezTo>
                  <a:pt x="1422370" y="49589"/>
                  <a:pt x="1431548" y="31666"/>
                  <a:pt x="1120597" y="18288"/>
                </a:cubicBezTo>
                <a:cubicBezTo>
                  <a:pt x="809646" y="4911"/>
                  <a:pt x="246393" y="5624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7818120" h="18288" stroke="0" extrusionOk="0">
                <a:moveTo>
                  <a:pt x="0" y="0"/>
                </a:moveTo>
                <a:cubicBezTo>
                  <a:pt x="177487" y="-4302"/>
                  <a:pt x="287499" y="4997"/>
                  <a:pt x="573329" y="0"/>
                </a:cubicBezTo>
                <a:cubicBezTo>
                  <a:pt x="859159" y="-4997"/>
                  <a:pt x="821965" y="-336"/>
                  <a:pt x="990295" y="0"/>
                </a:cubicBezTo>
                <a:cubicBezTo>
                  <a:pt x="1158625" y="336"/>
                  <a:pt x="1587918" y="-4681"/>
                  <a:pt x="1798168" y="0"/>
                </a:cubicBezTo>
                <a:cubicBezTo>
                  <a:pt x="2008418" y="4681"/>
                  <a:pt x="2088841" y="-2754"/>
                  <a:pt x="2371496" y="0"/>
                </a:cubicBezTo>
                <a:cubicBezTo>
                  <a:pt x="2654151" y="2754"/>
                  <a:pt x="2701462" y="-24976"/>
                  <a:pt x="2944825" y="0"/>
                </a:cubicBezTo>
                <a:cubicBezTo>
                  <a:pt x="3188188" y="24976"/>
                  <a:pt x="3511636" y="25407"/>
                  <a:pt x="3752698" y="0"/>
                </a:cubicBezTo>
                <a:cubicBezTo>
                  <a:pt x="3993760" y="-25407"/>
                  <a:pt x="4107153" y="6432"/>
                  <a:pt x="4247845" y="0"/>
                </a:cubicBezTo>
                <a:cubicBezTo>
                  <a:pt x="4388537" y="-6432"/>
                  <a:pt x="4835598" y="-5108"/>
                  <a:pt x="5055718" y="0"/>
                </a:cubicBezTo>
                <a:cubicBezTo>
                  <a:pt x="5275838" y="5108"/>
                  <a:pt x="5461006" y="-24536"/>
                  <a:pt x="5863590" y="0"/>
                </a:cubicBezTo>
                <a:cubicBezTo>
                  <a:pt x="6266174" y="24536"/>
                  <a:pt x="6355549" y="-19657"/>
                  <a:pt x="6515100" y="0"/>
                </a:cubicBezTo>
                <a:cubicBezTo>
                  <a:pt x="6674651" y="19657"/>
                  <a:pt x="7275423" y="-57462"/>
                  <a:pt x="7818120" y="0"/>
                </a:cubicBezTo>
                <a:cubicBezTo>
                  <a:pt x="7818132" y="8833"/>
                  <a:pt x="7818660" y="9830"/>
                  <a:pt x="7818120" y="18288"/>
                </a:cubicBezTo>
                <a:cubicBezTo>
                  <a:pt x="7610240" y="4606"/>
                  <a:pt x="7521789" y="7721"/>
                  <a:pt x="7401154" y="18288"/>
                </a:cubicBezTo>
                <a:cubicBezTo>
                  <a:pt x="7280519" y="28855"/>
                  <a:pt x="6930719" y="4225"/>
                  <a:pt x="6593281" y="18288"/>
                </a:cubicBezTo>
                <a:cubicBezTo>
                  <a:pt x="6255843" y="32351"/>
                  <a:pt x="6286682" y="1162"/>
                  <a:pt x="6098134" y="18288"/>
                </a:cubicBezTo>
                <a:cubicBezTo>
                  <a:pt x="5909586" y="35414"/>
                  <a:pt x="5602789" y="48596"/>
                  <a:pt x="5446624" y="18288"/>
                </a:cubicBezTo>
                <a:cubicBezTo>
                  <a:pt x="5290459" y="-12020"/>
                  <a:pt x="4917039" y="21960"/>
                  <a:pt x="4638751" y="18288"/>
                </a:cubicBezTo>
                <a:cubicBezTo>
                  <a:pt x="4360463" y="14616"/>
                  <a:pt x="4304690" y="5450"/>
                  <a:pt x="3987241" y="18288"/>
                </a:cubicBezTo>
                <a:cubicBezTo>
                  <a:pt x="3669792" y="31127"/>
                  <a:pt x="3758742" y="32551"/>
                  <a:pt x="3570275" y="18288"/>
                </a:cubicBezTo>
                <a:cubicBezTo>
                  <a:pt x="3381808" y="4025"/>
                  <a:pt x="3267153" y="36200"/>
                  <a:pt x="3075127" y="18288"/>
                </a:cubicBezTo>
                <a:cubicBezTo>
                  <a:pt x="2883101" y="376"/>
                  <a:pt x="2665825" y="10973"/>
                  <a:pt x="2267255" y="18288"/>
                </a:cubicBezTo>
                <a:cubicBezTo>
                  <a:pt x="1868685" y="25603"/>
                  <a:pt x="1884698" y="28410"/>
                  <a:pt x="1615745" y="18288"/>
                </a:cubicBezTo>
                <a:cubicBezTo>
                  <a:pt x="1346792" y="8167"/>
                  <a:pt x="1320952" y="10430"/>
                  <a:pt x="1120597" y="18288"/>
                </a:cubicBezTo>
                <a:cubicBezTo>
                  <a:pt x="920242" y="26146"/>
                  <a:pt x="556507" y="50790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740653AB-6482-D360-AE96-D1E2C92FD2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685401"/>
              </p:ext>
            </p:extLst>
          </p:nvPr>
        </p:nvGraphicFramePr>
        <p:xfrm>
          <a:off x="628650" y="2228087"/>
          <a:ext cx="78867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r>
              <a:rPr lang="en-US" sz="4000"/>
              <a:t>How It Works (Simplified)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09587" y="2854"/>
                  <a:pt x="5409791" y="9451"/>
                  <a:pt x="5410200" y="13716"/>
                </a:cubicBezTo>
                <a:cubicBezTo>
                  <a:pt x="5139060" y="2179"/>
                  <a:pt x="5121593" y="26463"/>
                  <a:pt x="4842129" y="13716"/>
                </a:cubicBezTo>
                <a:cubicBezTo>
                  <a:pt x="4562665" y="969"/>
                  <a:pt x="4448273" y="4915"/>
                  <a:pt x="4328160" y="13716"/>
                </a:cubicBezTo>
                <a:cubicBezTo>
                  <a:pt x="4208047" y="22517"/>
                  <a:pt x="3760936" y="17995"/>
                  <a:pt x="3597783" y="13716"/>
                </a:cubicBezTo>
                <a:cubicBezTo>
                  <a:pt x="3434630" y="9437"/>
                  <a:pt x="3299718" y="28641"/>
                  <a:pt x="3029712" y="13716"/>
                </a:cubicBezTo>
                <a:cubicBezTo>
                  <a:pt x="2759706" y="-1209"/>
                  <a:pt x="2640159" y="22822"/>
                  <a:pt x="2299335" y="13716"/>
                </a:cubicBezTo>
                <a:cubicBezTo>
                  <a:pt x="1958511" y="4610"/>
                  <a:pt x="1801186" y="24413"/>
                  <a:pt x="1514856" y="13716"/>
                </a:cubicBezTo>
                <a:cubicBezTo>
                  <a:pt x="1228526" y="3019"/>
                  <a:pt x="1063509" y="-9877"/>
                  <a:pt x="892683" y="13716"/>
                </a:cubicBezTo>
                <a:cubicBezTo>
                  <a:pt x="721857" y="37309"/>
                  <a:pt x="186945" y="-25469"/>
                  <a:pt x="0" y="13716"/>
                </a:cubicBezTo>
                <a:cubicBezTo>
                  <a:pt x="-342" y="9537"/>
                  <a:pt x="-97" y="6817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10660" y="2787"/>
                  <a:pt x="5410166" y="9748"/>
                  <a:pt x="5410200" y="13716"/>
                </a:cubicBezTo>
                <a:cubicBezTo>
                  <a:pt x="5163327" y="36922"/>
                  <a:pt x="5008749" y="6121"/>
                  <a:pt x="4842129" y="13716"/>
                </a:cubicBezTo>
                <a:cubicBezTo>
                  <a:pt x="4675509" y="21311"/>
                  <a:pt x="4433401" y="-5187"/>
                  <a:pt x="4165854" y="13716"/>
                </a:cubicBezTo>
                <a:cubicBezTo>
                  <a:pt x="3898308" y="32619"/>
                  <a:pt x="3809032" y="-13282"/>
                  <a:pt x="3543681" y="13716"/>
                </a:cubicBezTo>
                <a:cubicBezTo>
                  <a:pt x="3278330" y="40714"/>
                  <a:pt x="3073876" y="-20489"/>
                  <a:pt x="2759202" y="13716"/>
                </a:cubicBezTo>
                <a:cubicBezTo>
                  <a:pt x="2444528" y="47921"/>
                  <a:pt x="2204144" y="-1200"/>
                  <a:pt x="1974723" y="13716"/>
                </a:cubicBezTo>
                <a:cubicBezTo>
                  <a:pt x="1745302" y="28632"/>
                  <a:pt x="1602335" y="26918"/>
                  <a:pt x="1406652" y="13716"/>
                </a:cubicBezTo>
                <a:cubicBezTo>
                  <a:pt x="1210969" y="514"/>
                  <a:pt x="923948" y="-1411"/>
                  <a:pt x="730377" y="13716"/>
                </a:cubicBezTo>
                <a:cubicBezTo>
                  <a:pt x="536806" y="28843"/>
                  <a:pt x="336496" y="-4713"/>
                  <a:pt x="0" y="13716"/>
                </a:cubicBezTo>
                <a:cubicBezTo>
                  <a:pt x="-535" y="9547"/>
                  <a:pt x="488" y="451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AB8AFA4-5A2C-832D-838A-E6144164C8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3780756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A4545-088E-1C31-1835-513CC675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26060"/>
            <a:ext cx="8138517" cy="2479476"/>
          </a:xfrm>
        </p:spPr>
        <p:txBody>
          <a:bodyPr anchor="ctr"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  <a:ea typeface="Calibri"/>
                <a:cs typeface="Calibri"/>
              </a:rPr>
              <a:t>Trends in AI-Students Say...</a:t>
            </a:r>
          </a:p>
        </p:txBody>
      </p:sp>
      <p:pic>
        <p:nvPicPr>
          <p:cNvPr id="5" name="Picture 4" descr="A student questioning his future in an AI centric world - Express Computer">
            <a:extLst>
              <a:ext uri="{FF2B5EF4-FFF2-40B4-BE49-F238E27FC236}">
                <a16:creationId xmlns:a16="http://schemas.microsoft.com/office/drawing/2014/main" id="{EF1A4664-A03B-D665-4685-AFFF8BA114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987" b="26131"/>
          <a:stretch/>
        </p:blipFill>
        <p:spPr>
          <a:xfrm>
            <a:off x="20" y="10"/>
            <a:ext cx="9143980" cy="3853478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EF5D-AB03-1B6E-3333-9882B312E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7986" y="3752850"/>
            <a:ext cx="5614060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US" sz="1600">
              <a:ea typeface="Calibri"/>
              <a:cs typeface="Calibri"/>
            </a:endParaRPr>
          </a:p>
          <a:p>
            <a:endParaRPr lang="en-US" sz="16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764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screenshot of a web page&#10;&#10;AI-generated content may be incorrect.">
            <a:extLst>
              <a:ext uri="{FF2B5EF4-FFF2-40B4-BE49-F238E27FC236}">
                <a16:creationId xmlns:a16="http://schemas.microsoft.com/office/drawing/2014/main" id="{6D3C8357-305A-19E2-DD8B-A0C5D7CA07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600" y="658432"/>
            <a:ext cx="8178799" cy="554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532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CFF191-38FB-D06F-CB69-3678835CC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223477" y="2358"/>
            <a:ext cx="1407490" cy="1766008"/>
            <a:chOff x="-648769" y="2358"/>
            <a:chExt cx="1876653" cy="176600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972226" y="6114337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77" y="5721108"/>
            <a:ext cx="1696473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screenshot of a graph&#10;&#10;AI-generated content may be incorrect.">
            <a:extLst>
              <a:ext uri="{FF2B5EF4-FFF2-40B4-BE49-F238E27FC236}">
                <a16:creationId xmlns:a16="http://schemas.microsoft.com/office/drawing/2014/main" id="{EE75E4B7-95C4-F2DF-E5C4-1A4F70E8F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600" y="1159382"/>
            <a:ext cx="8178799" cy="453923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8026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702</Words>
  <Application>Microsoft Office PowerPoint</Application>
  <PresentationFormat>On-screen Show (4:3)</PresentationFormat>
  <Paragraphs>126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Courier New</vt:lpstr>
      <vt:lpstr>Courier New,monospace</vt:lpstr>
      <vt:lpstr>Wingdings</vt:lpstr>
      <vt:lpstr>Office Theme</vt:lpstr>
      <vt:lpstr>AI for Everyone:  The Basics of Supporting  Educators and Learners   Presenter: Dr. Michelle Pierson</vt:lpstr>
      <vt:lpstr>PowerPoint Presentation</vt:lpstr>
      <vt:lpstr> Who's  in the Room?  In the Chat, please type -Name -Position at Mercer -First word that comes to mind about AI</vt:lpstr>
      <vt:lpstr>AI and You-Where Are You?</vt:lpstr>
      <vt:lpstr>What is Generative AI?</vt:lpstr>
      <vt:lpstr>How It Works (Simplified)</vt:lpstr>
      <vt:lpstr>Trends in AI-Students Say...</vt:lpstr>
      <vt:lpstr>PowerPoint Presentation</vt:lpstr>
      <vt:lpstr>PowerPoint Presentation</vt:lpstr>
      <vt:lpstr>PowerPoint Presentation</vt:lpstr>
      <vt:lpstr>Chronicle of Higher Ed- April 2025 Issue</vt:lpstr>
      <vt:lpstr>Practical AI  Tools and Uses</vt:lpstr>
      <vt:lpstr>Students and AI:  To Use or Not to Use; That is the Question</vt:lpstr>
      <vt:lpstr>CHAT GPT</vt:lpstr>
      <vt:lpstr>Best Study Tools Via AI Input</vt:lpstr>
      <vt:lpstr>Study Tools</vt:lpstr>
      <vt:lpstr>Best Career Tools Via AI Input</vt:lpstr>
      <vt:lpstr>AI Career Tools</vt:lpstr>
      <vt:lpstr>PowerPoint Presentation</vt:lpstr>
      <vt:lpstr>Best Practices</vt:lpstr>
      <vt:lpstr>PowerPoint Presentation</vt:lpstr>
      <vt:lpstr>Questions  Welcome!</vt:lpstr>
      <vt:lpstr>PowerPoint Presentation</vt:lpstr>
      <vt:lpstr>Helpful Resource Links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for Everyone:  The Basics of Supporting  Educators and Learners  through AI   Presenter: Dr. Michelle Pierson</dc:title>
  <dc:subject/>
  <dc:creator>Pierson, Michelle</dc:creator>
  <cp:keywords/>
  <dc:description>generated using python-pptx</dc:description>
  <cp:lastModifiedBy>Pierson, Michelle</cp:lastModifiedBy>
  <cp:revision>769</cp:revision>
  <dcterms:created xsi:type="dcterms:W3CDTF">2013-01-27T09:14:16Z</dcterms:created>
  <dcterms:modified xsi:type="dcterms:W3CDTF">2025-04-25T13:03:29Z</dcterms:modified>
  <cp:category/>
</cp:coreProperties>
</file>