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401" r:id="rId5"/>
    <p:sldId id="258" r:id="rId6"/>
    <p:sldId id="296" r:id="rId7"/>
    <p:sldId id="381" r:id="rId8"/>
    <p:sldId id="402" r:id="rId9"/>
    <p:sldId id="403" r:id="rId10"/>
    <p:sldId id="404" r:id="rId11"/>
    <p:sldId id="405" r:id="rId12"/>
    <p:sldId id="399" r:id="rId13"/>
    <p:sldId id="380" r:id="rId14"/>
    <p:sldId id="400" r:id="rId15"/>
    <p:sldId id="282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E0F"/>
    <a:srgbClr val="CC3300"/>
    <a:srgbClr val="EE2A4B"/>
    <a:srgbClr val="C81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6C27D4-1D2E-4C44-B001-A0655146E11E}" v="5" dt="2022-02-07T14:32:29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5332" autoAdjust="0"/>
  </p:normalViewPr>
  <p:slideViewPr>
    <p:cSldViewPr snapToGrid="0">
      <p:cViewPr varScale="1">
        <p:scale>
          <a:sx n="111" d="100"/>
          <a:sy n="111" d="100"/>
        </p:scale>
        <p:origin x="8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8" d="100"/>
          <a:sy n="78" d="100"/>
        </p:scale>
        <p:origin x="2030" y="-2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yile, Chinaza" userId="S::onyilec@mccc.edu::f98ee82e-e551-4869-9d7d-177b85358344" providerId="AD" clId="Web-{FD6C27D4-1D2E-4C44-B001-A0655146E11E}"/>
    <pc:docChg chg="modSld">
      <pc:chgData name="Onyile, Chinaza" userId="S::onyilec@mccc.edu::f98ee82e-e551-4869-9d7d-177b85358344" providerId="AD" clId="Web-{FD6C27D4-1D2E-4C44-B001-A0655146E11E}" dt="2022-02-07T14:32:29.462" v="3"/>
      <pc:docMkLst>
        <pc:docMk/>
      </pc:docMkLst>
      <pc:sldChg chg="addSp delSp modSp">
        <pc:chgData name="Onyile, Chinaza" userId="S::onyilec@mccc.edu::f98ee82e-e551-4869-9d7d-177b85358344" providerId="AD" clId="Web-{FD6C27D4-1D2E-4C44-B001-A0655146E11E}" dt="2022-02-07T14:32:29.462" v="3"/>
        <pc:sldMkLst>
          <pc:docMk/>
          <pc:sldMk cId="2315820291" sldId="401"/>
        </pc:sldMkLst>
        <pc:spChg chg="add del">
          <ac:chgData name="Onyile, Chinaza" userId="S::onyilec@mccc.edu::f98ee82e-e551-4869-9d7d-177b85358344" providerId="AD" clId="Web-{FD6C27D4-1D2E-4C44-B001-A0655146E11E}" dt="2022-02-07T14:32:29.462" v="3"/>
          <ac:spMkLst>
            <pc:docMk/>
            <pc:sldMk cId="2315820291" sldId="401"/>
            <ac:spMk id="2" creationId="{7CAB11BD-66F8-4946-8848-AF926943C22A}"/>
          </ac:spMkLst>
        </pc:spChg>
        <pc:spChg chg="mod">
          <ac:chgData name="Onyile, Chinaza" userId="S::onyilec@mccc.edu::f98ee82e-e551-4869-9d7d-177b85358344" providerId="AD" clId="Web-{FD6C27D4-1D2E-4C44-B001-A0655146E11E}" dt="2022-02-07T14:31:59.758" v="2"/>
          <ac:spMkLst>
            <pc:docMk/>
            <pc:sldMk cId="2315820291" sldId="401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Mercer County Community College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113903" y="0"/>
            <a:ext cx="374251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Course Name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054811" y="8685213"/>
            <a:ext cx="80160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6ED5C-049F-4E72-8459-C5338503D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2229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Mercer County Community College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172199" y="8685213"/>
            <a:ext cx="68421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24E6D-0FD8-49E3-A927-FD48FA279F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082197" y="0"/>
            <a:ext cx="3774216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Course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647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yourself and welcome the participants to the course.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Facilitate introductions.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participant should introduce themselves by sharing their name, where they work, and what they hope to learn during the training.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 to the learning objectives.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Mercer County Community College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24E6D-0FD8-49E3-A927-FD48FA279F9F}" type="slidenum">
              <a:rPr lang="en-US" smtClean="0"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/>
              <a:t>Course Name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8531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Instructor</a:t>
            </a:r>
            <a:r>
              <a:rPr lang="en-US" dirty="0"/>
              <a:t>: Review the</a:t>
            </a:r>
            <a:r>
              <a:rPr lang="en-US" baseline="0" dirty="0"/>
              <a:t> course map.</a:t>
            </a:r>
          </a:p>
          <a:p>
            <a:endParaRPr lang="en-US" baseline="0" dirty="0"/>
          </a:p>
          <a:p>
            <a:r>
              <a:rPr lang="en-US" b="1" baseline="0" dirty="0"/>
              <a:t>Transition</a:t>
            </a:r>
            <a:r>
              <a:rPr lang="en-US" baseline="0" dirty="0"/>
              <a:t>: Now let’s begin with some termination and continuation scenarios.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Mercer County Community College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24E6D-0FD8-49E3-A927-FD48FA279F9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Termination 2.0 Updates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37756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Calibri" panose="020F0502020204030204" pitchFamily="34" charset="0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684" name="Date Placeholder 8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dirty="0"/>
              <a:t>True Colors</a:t>
            </a:r>
          </a:p>
        </p:txBody>
      </p:sp>
      <p:sp>
        <p:nvSpPr>
          <p:cNvPr id="71685" name="Slide Number Placeholder 9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dirty="0"/>
              <a:t>01/2010</a:t>
            </a:r>
          </a:p>
        </p:txBody>
      </p:sp>
      <p:sp>
        <p:nvSpPr>
          <p:cNvPr id="71686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/>
              <a:t>Mercer County Community College</a:t>
            </a:r>
            <a:endParaRPr lang="en-US" altLang="en-US" sz="1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61083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Calibri" panose="020F0502020204030204" pitchFamily="34" charset="0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684" name="Date Placeholder 8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dirty="0"/>
              <a:t>True Colors</a:t>
            </a:r>
          </a:p>
        </p:txBody>
      </p:sp>
      <p:sp>
        <p:nvSpPr>
          <p:cNvPr id="71685" name="Slide Number Placeholder 9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dirty="0"/>
              <a:t>01/2010</a:t>
            </a:r>
          </a:p>
        </p:txBody>
      </p:sp>
      <p:sp>
        <p:nvSpPr>
          <p:cNvPr id="71686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/>
              <a:t>Mercer County Community College</a:t>
            </a:r>
            <a:endParaRPr lang="en-US" altLang="en-US" sz="1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98036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Calibri" panose="020F0502020204030204" pitchFamily="34" charset="0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684" name="Date Placeholder 8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dirty="0"/>
              <a:t>True Colors</a:t>
            </a:r>
          </a:p>
        </p:txBody>
      </p:sp>
      <p:sp>
        <p:nvSpPr>
          <p:cNvPr id="71685" name="Slide Number Placeholder 9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dirty="0"/>
              <a:t>01/2010</a:t>
            </a:r>
          </a:p>
        </p:txBody>
      </p:sp>
      <p:sp>
        <p:nvSpPr>
          <p:cNvPr id="71686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/>
              <a:t>Mercer County Community College</a:t>
            </a:r>
            <a:endParaRPr lang="en-US" altLang="en-US" sz="1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67796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Calibri" panose="020F0502020204030204" pitchFamily="34" charset="0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684" name="Date Placeholder 8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dirty="0"/>
              <a:t>True Colors</a:t>
            </a:r>
          </a:p>
        </p:txBody>
      </p:sp>
      <p:sp>
        <p:nvSpPr>
          <p:cNvPr id="71685" name="Slide Number Placeholder 9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dirty="0"/>
              <a:t>01/2010</a:t>
            </a:r>
          </a:p>
        </p:txBody>
      </p:sp>
      <p:sp>
        <p:nvSpPr>
          <p:cNvPr id="71686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/>
              <a:t>Mercer County Community College</a:t>
            </a:r>
            <a:endParaRPr lang="en-US" altLang="en-US" sz="1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10922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Calibri" panose="020F0502020204030204" pitchFamily="34" charset="0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684" name="Date Placeholder 8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dirty="0"/>
              <a:t>True Colors</a:t>
            </a:r>
          </a:p>
        </p:txBody>
      </p:sp>
      <p:sp>
        <p:nvSpPr>
          <p:cNvPr id="71685" name="Slide Number Placeholder 9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 dirty="0"/>
              <a:t>01/2010</a:t>
            </a:r>
          </a:p>
        </p:txBody>
      </p:sp>
      <p:sp>
        <p:nvSpPr>
          <p:cNvPr id="71686" name="Header Placeholder 10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buFont typeface="Calibri" panose="020F0502020204030204" pitchFamily="34" charset="0"/>
              <a:buAutoNum type="arabicPeriod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1050" indent="-300038">
              <a:spcBef>
                <a:spcPct val="30000"/>
              </a:spcBef>
              <a:buFont typeface="Wingdings" panose="05000000000000000000" pitchFamily="2" charset="2"/>
              <a:buChar char="§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1738" indent="-239713">
              <a:spcBef>
                <a:spcPct val="3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82750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63763" indent="-239713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09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81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53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92563" indent="-239713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/>
              <a:t>Mercer County Community College</a:t>
            </a:r>
            <a:endParaRPr lang="en-US" altLang="en-US" sz="13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6376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Instructor</a:t>
            </a:r>
            <a:r>
              <a:rPr lang="en-US" dirty="0"/>
              <a:t>: Review the</a:t>
            </a:r>
            <a:r>
              <a:rPr lang="en-US" baseline="0" dirty="0"/>
              <a:t> course map.</a:t>
            </a:r>
          </a:p>
          <a:p>
            <a:endParaRPr lang="en-US" baseline="0" dirty="0"/>
          </a:p>
          <a:p>
            <a:r>
              <a:rPr lang="en-US" b="1" baseline="0" dirty="0"/>
              <a:t>Transition</a:t>
            </a:r>
            <a:r>
              <a:rPr lang="en-US" baseline="0" dirty="0"/>
              <a:t>: Now let’s begin with some termination and continuation scenarios.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Mercer County Community College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B24E6D-0FD8-49E3-A927-FD48FA279F9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Termination 2.0 Updates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4809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ine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953"/>
            <a:ext cx="9144000" cy="1140945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27048"/>
            <a:ext cx="8229600" cy="4535424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8674" y="1090748"/>
            <a:ext cx="8586651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45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228600" indent="-228600"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lang="en-US" sz="18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lang="en-US" sz="16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 marL="228600" indent="-228600"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lang="en-US" sz="160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342900" lvl="1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342900" lvl="2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342900" lvl="3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342900" lvl="4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6752-A4D8-41D8-910B-2E5B9EB0F6B3}" type="datetime1">
              <a:rPr lang="en-US" smtClean="0"/>
              <a:t>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3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3AB3-5AC7-46BA-BD87-F29CE6A4F903}" type="datetime1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8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014BE-EC2D-4713-BC89-3E61336A3116}" type="datetime1">
              <a:rPr lang="en-US" smtClean="0"/>
              <a:t>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85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D43B6-6FB2-4646-A7B6-0D745E0DBFE3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2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the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3DF9-3111-45F9-8769-84243DA50D29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Online Image Placeholder 8"/>
          <p:cNvSpPr>
            <a:spLocks noGrp="1"/>
          </p:cNvSpPr>
          <p:nvPr>
            <p:ph type="clipArt" sz="quarter" idx="13"/>
          </p:nvPr>
        </p:nvSpPr>
        <p:spPr>
          <a:xfrm>
            <a:off x="3887391" y="1482726"/>
            <a:ext cx="4627562" cy="48736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59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the first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43DF9-3111-45F9-8769-84243DA50D29}" type="datetime1">
              <a:rPr lang="en-US" smtClean="0"/>
              <a:t>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Online Image Placeholder 8"/>
          <p:cNvSpPr>
            <a:spLocks noGrp="1"/>
          </p:cNvSpPr>
          <p:nvPr>
            <p:ph type="clipArt" sz="quarter" idx="13"/>
          </p:nvPr>
        </p:nvSpPr>
        <p:spPr>
          <a:xfrm>
            <a:off x="3887391" y="1482726"/>
            <a:ext cx="4627562" cy="48736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9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CC Cours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nline Image Placeholder 14"/>
          <p:cNvSpPr>
            <a:spLocks noGrp="1"/>
          </p:cNvSpPr>
          <p:nvPr>
            <p:ph type="clipArt" sz="quarter" idx="11" hasCustomPrompt="1"/>
          </p:nvPr>
        </p:nvSpPr>
        <p:spPr>
          <a:xfrm>
            <a:off x="4588408" y="564240"/>
            <a:ext cx="3998243" cy="2942203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Please click on the second icon to upload an online creative cloud image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5103435"/>
            <a:ext cx="9144000" cy="17545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9668" y="5265861"/>
            <a:ext cx="9144000" cy="1169493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Course Title:</a:t>
            </a:r>
            <a:br>
              <a:rPr lang="en-US" sz="36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2000" b="1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Subtitle if applicable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 bwMode="auto">
          <a:xfrm>
            <a:off x="7102522" y="4572209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defRPr/>
            </a:pPr>
            <a:r>
              <a:rPr lang="en-US" altLang="en-US" sz="12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  <a:r>
              <a:rPr lang="en-US" altLang="en-US" sz="1200" spc="-5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20222</a:t>
            </a:r>
            <a:endParaRPr lang="en-US" altLang="en-US" sz="12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965645" y="564240"/>
            <a:ext cx="3484435" cy="294220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Please click on the first icon to upload an image from your computer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7" y="4108829"/>
            <a:ext cx="1295124" cy="86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3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ine on Bottom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703612"/>
            <a:ext cx="9144000" cy="1140945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8674" y="5719717"/>
            <a:ext cx="8586651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1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159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Please click on the first icon to upload an image from your computer</a:t>
            </a:r>
          </a:p>
        </p:txBody>
      </p:sp>
      <p:sp>
        <p:nvSpPr>
          <p:cNvPr id="9" name="Online Image Placeholder 14"/>
          <p:cNvSpPr>
            <a:spLocks noGrp="1"/>
          </p:cNvSpPr>
          <p:nvPr>
            <p:ph type="clipArt" sz="quarter" idx="11" hasCustomPrompt="1"/>
          </p:nvPr>
        </p:nvSpPr>
        <p:spPr>
          <a:xfrm>
            <a:off x="0" y="1079863"/>
            <a:ext cx="9221788" cy="3492346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Please click on the second icon to upload an online creative cloud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3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F891-7E5E-415D-B1F2-3B678902BEF9}" type="datetime1">
              <a:rPr lang="en-US" smtClean="0"/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06FE-9FDF-49AE-8B74-F3C13B5CCF94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29600" cy="804672"/>
          </a:xfrm>
        </p:spPr>
        <p:txBody>
          <a:bodyPr>
            <a:normAutofit/>
          </a:bodyPr>
          <a:lstStyle>
            <a:lvl1pPr algn="ctr" rtl="0" eaLnBrk="1" fontAlgn="auto" hangingPunct="1">
              <a:spcBef>
                <a:spcPct val="0"/>
              </a:spcBef>
              <a:spcAft>
                <a:spcPts val="0"/>
              </a:spcAft>
              <a:defRPr lang="en-US" sz="3600" b="1" kern="1200" spc="-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537" y="1472819"/>
            <a:ext cx="8229600" cy="4535424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6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44DE-43EB-4685-BB90-E39A6F2BC78B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5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29600" cy="804672"/>
          </a:xfrm>
        </p:spPr>
        <p:txBody>
          <a:bodyPr>
            <a:normAutofit/>
          </a:bodyPr>
          <a:lstStyle>
            <a:lvl1pPr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3600" b="1" kern="1200" spc="-1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048"/>
            <a:ext cx="3886200" cy="4535424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lang="en-US" sz="18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8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7048"/>
            <a:ext cx="4114800" cy="4535424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180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1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in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048"/>
            <a:ext cx="3886200" cy="4535424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7048"/>
            <a:ext cx="4114800" cy="4535424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39163"/>
            <a:ext cx="9144000" cy="1140945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48343" y="1097280"/>
            <a:ext cx="8516982" cy="19594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8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Edit Master text styles</a:t>
            </a:r>
          </a:p>
          <a:p>
            <a:pPr marL="342900" lvl="1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Second level</a:t>
            </a:r>
          </a:p>
          <a:p>
            <a:pPr marL="342900" lvl="2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Third level</a:t>
            </a:r>
          </a:p>
          <a:p>
            <a:pPr marL="342900" lvl="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Fourth level</a:t>
            </a:r>
          </a:p>
          <a:p>
            <a:pPr marL="342900" lvl="4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FD48E-F967-4D9E-873A-5B8A541198B7}" type="datetime1">
              <a:rPr lang="en-US" smtClean="0"/>
              <a:t>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C9E8E-9143-469F-AB2D-5B964EADD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2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4" r:id="rId3"/>
    <p:sldLayoutId id="2147483672" r:id="rId4"/>
    <p:sldLayoutId id="2147483661" r:id="rId5"/>
    <p:sldLayoutId id="2147483662" r:id="rId6"/>
    <p:sldLayoutId id="2147483663" r:id="rId7"/>
    <p:sldLayoutId id="2147483664" r:id="rId8"/>
    <p:sldLayoutId id="2147483675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7" r:id="rId1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72"/>
        </a:spcBef>
        <a:spcAft>
          <a:spcPts val="0"/>
        </a:spcAft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72"/>
        </a:spcBef>
        <a:spcAft>
          <a:spcPts val="0"/>
        </a:spcAft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72"/>
        </a:spcBef>
        <a:spcAft>
          <a:spcPts val="0"/>
        </a:spcAft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72"/>
        </a:spcBef>
        <a:spcAft>
          <a:spcPts val="0"/>
        </a:spcAft>
        <a:buFont typeface="Arial" panose="020B0604020202020204" pitchFamily="34" charset="0"/>
        <a:buChar char="–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72"/>
        </a:spcBef>
        <a:spcAft>
          <a:spcPts val="0"/>
        </a:spcAft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Image Placeholder 4" descr="UCT’s approach to emergency remote teaching and learning ..."/>
          <p:cNvPicPr>
            <a:picLocks noGrp="1" noChangeAspect="1"/>
          </p:cNvPicPr>
          <p:nvPr>
            <p:ph type="clipArt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0" b="15884"/>
          <a:stretch/>
        </p:blipFill>
        <p:spPr>
          <a:xfrm>
            <a:off x="-60960" y="0"/>
            <a:ext cx="9204960" cy="5111931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900" dirty="0"/>
              <a:t>Course Name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Session Title and 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5" y="3556726"/>
            <a:ext cx="2029097" cy="135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Objectives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Objective 1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Objective 2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Objective 3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Objective 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50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C9E8E-9143-469F-AB2D-5B964EADDE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4FA712-9399-49D7-BFEF-9305C0A91F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87383"/>
            <a:ext cx="472698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57200" y="1481618"/>
            <a:ext cx="4038600" cy="453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>
                <a:solidFill>
                  <a:srgbClr val="B7B7B7"/>
                </a:solidFill>
              </a:rPr>
              <a:t>Item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>
                <a:solidFill>
                  <a:srgbClr val="B7B7B7"/>
                </a:solidFill>
              </a:rPr>
              <a:t>Item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57200" y="564630"/>
            <a:ext cx="5116286" cy="8080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Agenda Review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1183314"/>
            <a:ext cx="4478755" cy="449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050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5522" y="127168"/>
            <a:ext cx="37144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ource Sans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6000" b="1" spc="-1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Questions</a:t>
            </a:r>
            <a:endParaRPr lang="en-US" altLang="en-US" sz="7200" b="1" spc="-1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7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/>
          <a:stretch/>
        </p:blipFill>
        <p:spPr bwMode="auto">
          <a:xfrm>
            <a:off x="644434" y="171543"/>
            <a:ext cx="8499566" cy="6182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63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3765" y="5221425"/>
            <a:ext cx="8686800" cy="1295400"/>
          </a:xfrm>
          <a:prstGeom prst="rect">
            <a:avLst/>
          </a:prstGeom>
        </p:spPr>
        <p:txBody>
          <a:bodyPr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48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charset="0"/>
                <a:cs typeface="Geneva" charset="0"/>
              </a:rPr>
              <a:t>Welcome to Class!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38237"/>
            <a:ext cx="9144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43840" y="5381897"/>
            <a:ext cx="8586651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00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Objective 1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Objective 2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Objective 3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Objective 4</a:t>
            </a:r>
          </a:p>
          <a:p>
            <a:pPr marL="0" lvl="0" indent="0">
              <a:buNone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C9E8E-9143-469F-AB2D-5B964EADDE7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26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C9E8E-9143-469F-AB2D-5B964EADDE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4FA712-9399-49D7-BFEF-9305C0A91F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472698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-1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57200" y="1372668"/>
            <a:ext cx="4038600" cy="453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Item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>
                <a:solidFill>
                  <a:srgbClr val="B7B7B7"/>
                </a:solidFill>
              </a:rPr>
              <a:t>Item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>
                <a:solidFill>
                  <a:srgbClr val="B7B7B7"/>
                </a:solidFill>
              </a:rPr>
              <a:t>Item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457200" y="564630"/>
            <a:ext cx="3657600" cy="8080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Agenda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1183314"/>
            <a:ext cx="4478755" cy="449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20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3898889" y="1493612"/>
            <a:ext cx="4629150" cy="4873625"/>
          </a:xfrm>
        </p:spPr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629841" y="1493612"/>
            <a:ext cx="3158388" cy="4375376"/>
          </a:xfrm>
        </p:spPr>
        <p:txBody>
          <a:bodyPr/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Heading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Subheading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Subheading</a:t>
            </a:r>
          </a:p>
          <a:p>
            <a:endParaRPr lang="en-US" dirty="0"/>
          </a:p>
        </p:txBody>
      </p:sp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ヒラギノ角ゴ Pro W3"/>
                <a:cs typeface="Geneva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899CC8-6E52-4A59-9247-B989E3D25189}" type="slidenum">
              <a:rPr lang="en-US" altLang="en-US" sz="1400" smtClean="0">
                <a:solidFill>
                  <a:srgbClr val="5F5F5F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dirty="0">
              <a:solidFill>
                <a:srgbClr val="5F5F5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2217" y="1265918"/>
            <a:ext cx="8525692" cy="31659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3"/>
          <p:cNvSpPr txBox="1">
            <a:spLocks/>
          </p:cNvSpPr>
          <p:nvPr/>
        </p:nvSpPr>
        <p:spPr>
          <a:xfrm>
            <a:off x="628650" y="2016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64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1.14: Statistical Literacy - Statistics LibreTexts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14" t="14865" b="14865"/>
          <a:stretch/>
        </p:blipFill>
        <p:spPr>
          <a:xfrm>
            <a:off x="5538651" y="1493612"/>
            <a:ext cx="3389266" cy="4862738"/>
          </a:xfrm>
        </p:spPr>
      </p:pic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418011" y="1493612"/>
            <a:ext cx="5120640" cy="4862738"/>
          </a:xfr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Multiple Choice Question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prstClr val="black"/>
                </a:solidFill>
              </a:rPr>
              <a:t>Option 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prstClr val="black"/>
                </a:solidFill>
              </a:rPr>
              <a:t>Option b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prstClr val="black"/>
                </a:solidFill>
              </a:rPr>
              <a:t>Option c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prstClr val="black"/>
                </a:solidFill>
              </a:rPr>
              <a:t>Option d</a:t>
            </a:r>
          </a:p>
          <a:p>
            <a:pPr lvl="1"/>
            <a:endParaRPr lang="en-US" sz="2600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True or False Question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prstClr val="black"/>
                </a:solidFill>
              </a:rPr>
              <a:t>True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prstClr val="black"/>
                </a:solidFill>
              </a:rPr>
              <a:t>False</a:t>
            </a:r>
          </a:p>
          <a:p>
            <a:endParaRPr lang="en-US" sz="2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ヒラギノ角ゴ Pro W3"/>
                <a:cs typeface="Geneva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899CC8-6E52-4A59-9247-B989E3D25189}" type="slidenum">
              <a:rPr lang="en-US" altLang="en-US" sz="1400" smtClean="0">
                <a:solidFill>
                  <a:srgbClr val="5F5F5F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dirty="0">
              <a:solidFill>
                <a:srgbClr val="5F5F5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2217" y="1265918"/>
            <a:ext cx="8525692" cy="31659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3"/>
          <p:cNvSpPr txBox="1">
            <a:spLocks/>
          </p:cNvSpPr>
          <p:nvPr/>
        </p:nvSpPr>
        <p:spPr>
          <a:xfrm>
            <a:off x="628650" y="2016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51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1.14: Statistical Literacy - Statistics LibreTexts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14" t="14865" b="14865"/>
          <a:stretch/>
        </p:blipFill>
        <p:spPr>
          <a:xfrm>
            <a:off x="5538651" y="1493612"/>
            <a:ext cx="3389266" cy="4862738"/>
          </a:xfrm>
        </p:spPr>
      </p:pic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418011" y="1493612"/>
            <a:ext cx="5120640" cy="4862738"/>
          </a:xfr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 lnSpcReduction="10000"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Multiple Choice Question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prstClr val="black"/>
                </a:solidFill>
              </a:rPr>
              <a:t>Option a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u="sng" dirty="0"/>
              <a:t>Option b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prstClr val="black"/>
                </a:solidFill>
              </a:rPr>
              <a:t>Option c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prstClr val="black"/>
                </a:solidFill>
              </a:rPr>
              <a:t>Option d</a:t>
            </a:r>
          </a:p>
          <a:p>
            <a:pPr lvl="1"/>
            <a:endParaRPr lang="en-US" sz="2600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True or False Question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u="sng" dirty="0"/>
              <a:t>True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400" dirty="0">
                <a:solidFill>
                  <a:prstClr val="black"/>
                </a:solidFill>
              </a:rPr>
              <a:t>False</a:t>
            </a:r>
          </a:p>
          <a:p>
            <a:pPr marL="914400" lvl="1" indent="-457200">
              <a:buFont typeface="+mj-lt"/>
              <a:buAutoNum type="alphaLcParenR"/>
            </a:pPr>
            <a:endParaRPr lang="en-US" sz="2400" dirty="0">
              <a:solidFill>
                <a:prstClr val="black"/>
              </a:solidFill>
            </a:endParaRPr>
          </a:p>
          <a:p>
            <a:r>
              <a:rPr lang="en-US" sz="2000" i="1" dirty="0">
                <a:solidFill>
                  <a:prstClr val="black"/>
                </a:solidFill>
              </a:rPr>
              <a:t>The correct answer is underlined</a:t>
            </a:r>
            <a:endParaRPr lang="en-US" i="1" dirty="0"/>
          </a:p>
        </p:txBody>
      </p:sp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ヒラギノ角ゴ Pro W3"/>
                <a:cs typeface="Geneva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899CC8-6E52-4A59-9247-B989E3D25189}" type="slidenum">
              <a:rPr lang="en-US" altLang="en-US" sz="1400" smtClean="0">
                <a:solidFill>
                  <a:srgbClr val="5F5F5F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dirty="0">
              <a:solidFill>
                <a:srgbClr val="5F5F5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2217" y="1265918"/>
            <a:ext cx="8525692" cy="31659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3"/>
          <p:cNvSpPr txBox="1">
            <a:spLocks/>
          </p:cNvSpPr>
          <p:nvPr/>
        </p:nvSpPr>
        <p:spPr>
          <a:xfrm>
            <a:off x="628650" y="2016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92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418011" y="1493612"/>
            <a:ext cx="5120640" cy="4862738"/>
          </a:xfrm>
          <a:noFill/>
        </p:spPr>
        <p:txBody>
          <a:bodyPr>
            <a:norm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Discussion Question</a:t>
            </a:r>
            <a:endParaRPr lang="en-US" sz="2400" dirty="0">
              <a:solidFill>
                <a:prstClr val="black"/>
              </a:solidFill>
            </a:endParaRPr>
          </a:p>
          <a:p>
            <a:pPr lvl="1"/>
            <a:endParaRPr lang="en-US" sz="2600" dirty="0">
              <a:solidFill>
                <a:prstClr val="black"/>
              </a:solidFill>
            </a:endParaRPr>
          </a:p>
          <a:p>
            <a:endParaRPr lang="en-US" sz="26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ヒラギノ角ゴ Pro W3"/>
                <a:cs typeface="Geneva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899CC8-6E52-4A59-9247-B989E3D25189}" type="slidenum">
              <a:rPr lang="en-US" altLang="en-US" sz="1400" smtClean="0">
                <a:solidFill>
                  <a:srgbClr val="5F5F5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dirty="0">
              <a:solidFill>
                <a:srgbClr val="5F5F5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2217" y="1265918"/>
            <a:ext cx="8525692" cy="31659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3"/>
          <p:cNvSpPr txBox="1">
            <a:spLocks/>
          </p:cNvSpPr>
          <p:nvPr/>
        </p:nvSpPr>
        <p:spPr>
          <a:xfrm>
            <a:off x="628650" y="20161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Discussion</a:t>
            </a:r>
          </a:p>
        </p:txBody>
      </p:sp>
      <p:pic>
        <p:nvPicPr>
          <p:cNvPr id="5" name="Picture 4" descr="Optional Discussion Boards | Mathematics for the Liberal Arts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19" y="1796551"/>
            <a:ext cx="4435031" cy="4060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967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1713" y="172946"/>
            <a:ext cx="7886700" cy="1325563"/>
          </a:xfrm>
        </p:spPr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  <a:ea typeface="ヒラギノ角ゴ Pro W3"/>
                <a:cs typeface="Geneva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2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899CC8-6E52-4A59-9247-B989E3D25189}" type="slidenum">
              <a:rPr lang="en-US" altLang="en-US" sz="1400" smtClean="0">
                <a:solidFill>
                  <a:srgbClr val="5F5F5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dirty="0">
              <a:solidFill>
                <a:srgbClr val="5F5F5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22217" y="1265918"/>
            <a:ext cx="8525692" cy="31659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5" t="3430" r="2477" b="5414"/>
          <a:stretch/>
        </p:blipFill>
        <p:spPr>
          <a:xfrm>
            <a:off x="1319348" y="1498509"/>
            <a:ext cx="6505304" cy="4502332"/>
          </a:xfrm>
          <a:prstGeom prst="rect">
            <a:avLst/>
          </a:prstGeom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9580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FF Custom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CSI Classroom Slides Template_031120" id="{F9640993-611E-40AB-8B23-EB76F6713E39}" vid="{662ECA47-8252-4A4C-B06B-95ADD1B39A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B2E0EE96DA6242982DC0C9C15654C3" ma:contentTypeVersion="12" ma:contentTypeDescription="Create a new document." ma:contentTypeScope="" ma:versionID="aba7e59940fcd68c827bb501513a5fd1">
  <xsd:schema xmlns:xsd="http://www.w3.org/2001/XMLSchema" xmlns:xs="http://www.w3.org/2001/XMLSchema" xmlns:p="http://schemas.microsoft.com/office/2006/metadata/properties" xmlns:ns3="d2533fca-6708-4b8a-a5d0-fb47152c5d56" xmlns:ns4="8620fc30-0727-47ae-9516-948035941680" targetNamespace="http://schemas.microsoft.com/office/2006/metadata/properties" ma:root="true" ma:fieldsID="9ac26368f2bfd949720ccf34d0ba6eb2" ns3:_="" ns4:_="">
    <xsd:import namespace="d2533fca-6708-4b8a-a5d0-fb47152c5d56"/>
    <xsd:import namespace="8620fc30-0727-47ae-9516-9480359416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33fca-6708-4b8a-a5d0-fb47152c5d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0fc30-0727-47ae-9516-94803594168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1236BF-EF67-446D-83A6-DEFE308C4E6B}">
  <ds:schemaRefs>
    <ds:schemaRef ds:uri="http://purl.org/dc/terms/"/>
    <ds:schemaRef ds:uri="d2533fca-6708-4b8a-a5d0-fb47152c5d5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8620fc30-0727-47ae-9516-94803594168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481F36-7548-41A0-A65F-1738649571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8AE589-41AF-46C1-AC88-0B87508B32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533fca-6708-4b8a-a5d0-fb47152c5d56"/>
    <ds:schemaRef ds:uri="8620fc30-0727-47ae-9516-9480359416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NJCSI Classroom Slides Template_031120</Template>
  <TotalTime>474</TotalTime>
  <Words>242</Words>
  <Application>Microsoft Office PowerPoint</Application>
  <PresentationFormat>On-screen Show (4:3)</PresentationFormat>
  <Paragraphs>104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Geneva</vt:lpstr>
      <vt:lpstr>Segoe UI Black</vt:lpstr>
      <vt:lpstr>ヒラギノ角ゴ Pro W3</vt:lpstr>
      <vt:lpstr>Office Theme</vt:lpstr>
      <vt:lpstr>Course Name Session Title and Date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Objectives Review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LGBTQ+ Community and Child Support</dc:title>
  <dc:creator>Chinaza Onyile</dc:creator>
  <cp:lastModifiedBy>Chinaza Onyile</cp:lastModifiedBy>
  <cp:revision>43</cp:revision>
  <dcterms:created xsi:type="dcterms:W3CDTF">2020-12-22T16:55:43Z</dcterms:created>
  <dcterms:modified xsi:type="dcterms:W3CDTF">2022-02-07T15:19:11Z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0x01010094B2E0EE96DA6242982DC0C9C15654C3</vt:lpwstr>
  </property>
</Properties>
</file>